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57" r:id="rId3"/>
    <p:sldId id="467" r:id="rId4"/>
    <p:sldId id="468" r:id="rId5"/>
    <p:sldId id="344" r:id="rId6"/>
    <p:sldId id="471" r:id="rId7"/>
    <p:sldId id="474" r:id="rId8"/>
    <p:sldId id="469" r:id="rId9"/>
    <p:sldId id="462" r:id="rId10"/>
    <p:sldId id="472" r:id="rId11"/>
    <p:sldId id="473" r:id="rId12"/>
    <p:sldId id="470" r:id="rId13"/>
    <p:sldId id="475" r:id="rId14"/>
    <p:sldId id="483" r:id="rId15"/>
    <p:sldId id="408" r:id="rId1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A87"/>
    <a:srgbClr val="0000FF"/>
    <a:srgbClr val="0066FF"/>
    <a:srgbClr val="ECEEF2"/>
    <a:srgbClr val="FBE5D5"/>
    <a:srgbClr val="E2EFD9"/>
    <a:srgbClr val="C5E0B3"/>
    <a:srgbClr val="F7CBAC"/>
    <a:srgbClr val="CC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0" autoAdjust="0"/>
    <p:restoredTop sz="95703" autoAdjust="0"/>
  </p:normalViewPr>
  <p:slideViewPr>
    <p:cSldViewPr snapToGrid="0" snapToObjects="1">
      <p:cViewPr varScale="1">
        <p:scale>
          <a:sx n="106" d="100"/>
          <a:sy n="106" d="100"/>
        </p:scale>
        <p:origin x="12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7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967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r">
              <a:defRPr sz="1200"/>
            </a:lvl1pPr>
          </a:lstStyle>
          <a:p>
            <a:fld id="{025FFA9B-326A-4836-AB59-5F9E237B336A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r">
              <a:defRPr sz="1200"/>
            </a:lvl1pPr>
          </a:lstStyle>
          <a:p>
            <a:fld id="{0F8A44AA-42D7-465A-B4F1-C02B92100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64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r">
              <a:defRPr sz="1200"/>
            </a:lvl1pPr>
          </a:lstStyle>
          <a:p>
            <a:fld id="{723C39A2-B45B-4CD2-B930-F59A9B16F8D7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19" rIns="91440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19" rIns="91440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r">
              <a:defRPr sz="1200"/>
            </a:lvl1pPr>
          </a:lstStyle>
          <a:p>
            <a:fld id="{413F3EF7-C596-457E-8267-183A13F64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8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F3EF7-C596-457E-8267-183A13F64B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0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B2619-6065-4F5F-8D71-A8FB47772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565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B2619-6065-4F5F-8D71-A8FB47772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994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B2619-6065-4F5F-8D71-A8FB47772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543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B2619-6065-4F5F-8D71-A8FB47772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3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B34CA-A0C7-4268-9EAF-09B1240349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74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B2619-6065-4F5F-8D71-A8FB47772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6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B2619-6065-4F5F-8D71-A8FB47772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45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B2619-6065-4F5F-8D71-A8FB47772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152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B2619-6065-4F5F-8D71-A8FB47772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51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B2619-6065-4F5F-8D71-A8FB47772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47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B2619-6065-4F5F-8D71-A8FB47772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386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B2619-6065-4F5F-8D71-A8FB47772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155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B2619-6065-4F5F-8D71-A8FB47772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44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DBE3-C9D6-4BBD-916B-5797610DB46F}" type="datetime1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1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2D08-990A-4602-83B2-A265A4696D12}" type="datetime1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4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9294-8A47-4609-AD5C-B3A82D6B081D}" type="datetime1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28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F589-3DA3-E64E-A331-008817309E35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6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72C6-216B-2745-83D3-7257B586B6F4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14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0A34-490D-494D-BDD1-5C04E4F3491A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4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DFEE-4869-754B-BE65-7FE2DAE50C05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2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C120-ECF2-4644-87FB-BE0D849ECD67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94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C779-1761-6743-96BF-D423ED93EF6F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50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D052-3159-4946-B3EA-A512F87B7BB7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11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B253-10F9-F041-9CBE-2950C612D01B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1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6E07-B39F-4A84-B7A9-1DD30EF81A9B}" type="datetime1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14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ABC-DD23-2E45-8199-A5A547E6DFCD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79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230F-B971-D94C-B48A-0D546AC603F2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10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B38D-EF18-0646-9010-3E5294E5847E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4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D2E6-27F2-411D-9A61-74FF855F7F8E}" type="datetime1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5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45D3-5944-4167-821A-0F8B4333E87F}" type="datetime1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2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358-606D-45B0-8AF7-B998AE14505E}" type="datetime1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6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EB61-3B66-42E8-8737-7B45FA250CFC}" type="datetime1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9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D320-772F-4C7F-9983-966846B03D34}" type="datetime1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8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B49E-A161-4DF5-8FA1-7A50F8E52427}" type="datetime1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EC3B-D154-49FB-8633-63956250DA74}" type="datetime1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3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AB57D-910F-467D-80D1-5A8D2482B7AE}" type="datetime1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1B8F-52AB-D04E-847A-594D877E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0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9B484-71A5-B447-B9BB-03217B0348FB}" type="datetime1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6/29/2021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1B8F-52AB-D04E-847A-594D877E5CDA}" type="slidenum">
              <a:rPr lang="en-US" smtClean="0">
                <a:solidFill>
                  <a:srgbClr val="0D4A8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D4A8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an/Documents/JAMUNA/DARBS/VECIE%20FAILI/LVVGMC/stila%20gramata/LVGMC_IDENTITATE_DARBA%20FAILI/ELEKTRONISKIE%20MEDIJI/PPT%20PREZENTA%CC%84CIJA/pilnais%20logo-01.pn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565185"/>
            <a:ext cx="8604115" cy="2845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lv-LV" b="1" dirty="0"/>
              <a:t>Plūdu riska pārvaldības plāni </a:t>
            </a:r>
          </a:p>
          <a:p>
            <a:pPr lvl="0"/>
            <a:r>
              <a:rPr lang="lv-LV" b="1" dirty="0"/>
              <a:t>2022.-2027. gadam </a:t>
            </a:r>
          </a:p>
          <a:p>
            <a:pPr lvl="0"/>
            <a:r>
              <a:rPr lang="lv-LV" b="1" dirty="0"/>
              <a:t>Ventas un Lielupes UBA</a:t>
            </a:r>
            <a:endParaRPr kumimoji="0" lang="lv-LV" sz="4000" b="0" i="0" u="none" strike="noStrike" kern="1200" cap="all" spc="0" normalizeH="0" baseline="3000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lnais logo-01.png" descr="/Users/an/Documents/JAMUNA/DARBS/VECIE FAILI/LVVGMC/stila gramata/LVGMC_IDENTITATE_DARBA FAILI/ELEKTRONISKIE MEDIJI/PPT PREZENTĀCIJA/pilnais logo-01.png"/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36" y="638323"/>
            <a:ext cx="3846096" cy="92686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7A1E358-842C-48E3-AAE9-8D85CA5B5F25}"/>
              </a:ext>
            </a:extLst>
          </p:cNvPr>
          <p:cNvSpPr txBox="1">
            <a:spLocks/>
          </p:cNvSpPr>
          <p:nvPr/>
        </p:nvSpPr>
        <p:spPr>
          <a:xfrm>
            <a:off x="985168" y="5286875"/>
            <a:ext cx="7173663" cy="157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lv-LV" sz="2400" i="0" u="none" strike="noStrike" kern="1200" cap="all" spc="0" normalizeH="0" baseline="0" noProof="0" dirty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T. </a:t>
            </a:r>
            <a:r>
              <a:rPr kumimoji="0" lang="lv-LV" sz="2400" i="0" u="none" strike="noStrike" kern="1200" cap="all" spc="0" normalizeH="0" baseline="0" noProof="0" dirty="0" err="1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Koļcova</a:t>
            </a:r>
            <a:r>
              <a:rPr kumimoji="0" lang="lv-LV" sz="2400" i="0" u="none" strike="noStrike" kern="1200" cap="all" spc="0" normalizeH="0" baseline="0" noProof="0" dirty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S. Zaiceva, E. </a:t>
            </a:r>
            <a:r>
              <a:rPr kumimoji="0" lang="lv-LV" sz="2400" i="0" u="none" strike="noStrike" kern="1200" cap="all" spc="0" normalizeH="0" baseline="0" noProof="0" dirty="0" err="1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Križickis</a:t>
            </a:r>
            <a:r>
              <a:rPr kumimoji="0" lang="lv-LV" sz="2400" b="1" i="0" u="none" strike="noStrike" kern="1200" cap="all" spc="0" normalizeH="0" baseline="0" noProof="0" dirty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lv-LV" sz="2400" b="1" i="0" u="none" strike="noStrike" kern="1200" cap="all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1800" dirty="0"/>
              <a:t> </a:t>
            </a:r>
            <a:r>
              <a:rPr lang="lv-LV" sz="1800" dirty="0"/>
              <a:t>Baseinu Konsultatīvas Padomes sanāksme</a:t>
            </a:r>
            <a:endParaRPr lang="lv-LV" sz="1800" b="1" cap="all" dirty="0">
              <a:solidFill>
                <a:srgbClr val="0D4A87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lv-LV" sz="1800" b="1" i="0" u="none" strike="noStrike" kern="1200" cap="all" spc="0" normalizeH="0" baseline="0" noProof="0" dirty="0">
                <a:ln>
                  <a:noFill/>
                </a:ln>
                <a:solidFill>
                  <a:srgbClr val="0D4A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30.06.2021.</a:t>
            </a:r>
            <a:endParaRPr kumimoji="0" lang="en-US" sz="1800" b="1" i="0" u="none" strike="noStrike" kern="1200" cap="all" spc="0" normalizeH="0" baseline="0" noProof="0" dirty="0">
              <a:ln>
                <a:noFill/>
              </a:ln>
              <a:solidFill>
                <a:srgbClr val="0D4A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56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0984" y="264934"/>
            <a:ext cx="7397261" cy="581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Lielupes UBA nacionālas nozīmes plūdu riska teritorijas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99" y="1905930"/>
            <a:ext cx="5234255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Lielupes UBA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augstākie plūdu riski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ir saistīti ar apdraudētajiem iedzīvotājiem. Jelgavas pilsētā plūdu riskam pakļauto iedzīvotāju skaits pavasara plūdos ir visaugstākais Latvijā – 16 580 cilvēki mazas varbūtības (0.5%) plūdos. </a:t>
            </a:r>
          </a:p>
          <a:p>
            <a:pPr algn="just"/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Vislielākie ekonomiskie zaudējumi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ir saistīti ar apdraudēto ēku atjaunošanu un ceļu rekonstrukciju. Pavasara plūdos ar mazu varbūtību potenciālie ekonomiskie zaudējumi Jelgavas pilsētai var pārsniegt 24.6 milj. EUR, bet jūras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vējuzplūdos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ar mazu varbūtību potenciālie ekonomiskie zaudējumi Jūrmalas pilsētai var pārsniegt 5 milj. EUR.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05123" y="1316782"/>
            <a:ext cx="2999077" cy="2070072"/>
            <a:chOff x="6005123" y="1283329"/>
            <a:chExt cx="2999077" cy="20700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5123" y="1302487"/>
              <a:ext cx="2999077" cy="205091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43323" y="1283329"/>
              <a:ext cx="170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Jelgavas pilsēta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23155" y="3386854"/>
            <a:ext cx="2850879" cy="2018734"/>
            <a:chOff x="6153321" y="4384563"/>
            <a:chExt cx="2850879" cy="20187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3321" y="4386284"/>
              <a:ext cx="2850879" cy="201701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53321" y="4384563"/>
              <a:ext cx="170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Jūrmalas pilsēta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02590" y="4758772"/>
            <a:ext cx="2987410" cy="1911989"/>
            <a:chOff x="5902590" y="4725319"/>
            <a:chExt cx="2987410" cy="19119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2590" y="4725319"/>
              <a:ext cx="2987410" cy="191198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994378" y="4761018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Babītes ezers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40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984" y="264934"/>
            <a:ext cx="7397261" cy="581427"/>
          </a:xfrm>
        </p:spPr>
        <p:txBody>
          <a:bodyPr>
            <a:noAutofit/>
          </a:bodyPr>
          <a:lstStyle/>
          <a:p>
            <a:r>
              <a:rPr lang="lv-L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PASĀKUMU PRIORITĀTES SISTĒMA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92379"/>
              </p:ext>
            </p:extLst>
          </p:nvPr>
        </p:nvGraphicFramePr>
        <p:xfrm>
          <a:off x="650044" y="4744598"/>
          <a:ext cx="7719060" cy="7665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0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1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45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Prioritāte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26" marR="4102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Plūdu riska indekss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26" marR="4102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Saistība ar ŪSD mērķiem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26" marR="4102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Saistība ar LPKPP mērķiem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26" marR="4102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Zaļās infrastruktūras elementi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26" marR="41026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Punktu skaits kopā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26" marR="4102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1.0 - 5 punkti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26" marR="4102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Jā – 1punkts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26" marR="4102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Jā – 1punkts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26" marR="4102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Jā – 2 punkti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26" marR="41026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1.0 – 1 punkts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26" marR="4102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Nē - 0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26" marR="4102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Nē - 0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26" marR="4102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Nē - 0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26" marR="41026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4000" y="1487098"/>
            <a:ext cx="869950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spcBef>
                <a:spcPts val="600"/>
              </a:spcBef>
            </a:pPr>
            <a:r>
              <a:rPr lang="lv-LV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Pasākuma prioritāte ir atkarīga no 4 faktoriem: </a:t>
            </a:r>
          </a:p>
          <a:p>
            <a:pPr marL="266700" indent="-266700" algn="just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lv-LV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Plūdu direktīvas mērķu sasniegšana – plūdu riska mazināšana iedzīvotājiem, sociālai grupai, ekonomikai, videi un kultūras mantojumam (5 indeksu summa). Pasākumiem teritorijās ārpus NNPRT zonas plūdu riska indekss nav aprēķināts;</a:t>
            </a:r>
          </a:p>
          <a:p>
            <a:pPr marL="266700" indent="-266700" algn="just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lv-LV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Ūdens Struktūrdirektīvas mērķu sasniegšana - ūdens kvalitātes uzlabošanas elementi;</a:t>
            </a:r>
          </a:p>
          <a:p>
            <a:pPr marL="266700" indent="-266700" algn="just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lv-LV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Latvijas pielāgošanās klimata pārmaiņām plāna laika posmam līdz 2030.gadam mērķu sasniegšana - lietus plūdu un krastu erozijas riska mazināšanas elementi;</a:t>
            </a:r>
          </a:p>
          <a:p>
            <a:pPr marL="266700" indent="-266700" algn="just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lv-LV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Zaļās infrastruktūras pasākumi vai elementi.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8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0984" y="264934"/>
            <a:ext cx="7397261" cy="581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Paredzētie pasākumi </a:t>
            </a:r>
          </a:p>
          <a:p>
            <a:r>
              <a:rPr lang="lv-L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Ventas un Lielupes UBA teritorijās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00" y="1181100"/>
            <a:ext cx="44069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" y="1305423"/>
            <a:ext cx="8801100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lv-LV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8.C.1. Preventīvi, gatavības un aizsardzības pasākumi </a:t>
            </a:r>
            <a:r>
              <a:rPr lang="lv-LV" sz="1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nacionālas nozīmes plūdu riska teritorijās</a:t>
            </a:r>
            <a:endParaRPr lang="en-US" sz="14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A2615CE-6767-4E8B-A662-5F78C8BF54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201678"/>
              </p:ext>
            </p:extLst>
          </p:nvPr>
        </p:nvGraphicFramePr>
        <p:xfrm>
          <a:off x="640841" y="1981276"/>
          <a:ext cx="7478715" cy="39768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24479">
                  <a:extLst>
                    <a:ext uri="{9D8B030D-6E8A-4147-A177-3AD203B41FA5}">
                      <a16:colId xmlns:a16="http://schemas.microsoft.com/office/drawing/2014/main" val="2098570227"/>
                    </a:ext>
                  </a:extLst>
                </a:gridCol>
                <a:gridCol w="1584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Pasākumu veids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Pašvaldību skaits*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0D4A8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VUBA</a:t>
                      </a: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/LUBA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>
                          <a:solidFill>
                            <a:srgbClr val="0D4A8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VUBA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LUBA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00529"/>
                  </a:ext>
                </a:extLst>
              </a:tr>
              <a:tr h="3040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Aizsargdambji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1/-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1237863"/>
                  </a:ext>
                </a:extLst>
              </a:tr>
              <a:tr h="3505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Sūkņu staciju būvēšana/atjaunošana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1/-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9692402"/>
                  </a:ext>
                </a:extLst>
              </a:tr>
              <a:tr h="3467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Poldera aizsargdambja būvēšana/atjaunošana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Pilsētas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lietusūdens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sistēma</a:t>
                      </a: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sakārtošana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0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Meliorācijas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sistēmu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sakārtošana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-/1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Upju</a:t>
                      </a:r>
                      <a:r>
                        <a:rPr lang="lv-LV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gultnes atjaunošana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Krastu nostiprināšana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804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Zaļās infrastruktūras elementi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568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Izmaksas, milj. EUR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33.91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20.99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0841" y="6048494"/>
            <a:ext cx="2269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b="1" dirty="0"/>
              <a:t>* Pašvaldībās izstrādātie projekti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8244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900" y="1181100"/>
            <a:ext cx="44069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" y="1324933"/>
            <a:ext cx="88011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lv-LV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8.C.2. Preventīvi, gatavības un aizsardzības pasākumi plūdu riska zonās </a:t>
            </a:r>
            <a:r>
              <a:rPr lang="lv-LV" sz="1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ārpus nacionālas nozīmes plūdu riska teritorijām</a:t>
            </a:r>
            <a:endParaRPr lang="en-US" sz="14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A2615CE-6767-4E8B-A662-5F78C8BF54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184821"/>
              </p:ext>
            </p:extLst>
          </p:nvPr>
        </p:nvGraphicFramePr>
        <p:xfrm>
          <a:off x="640841" y="1981276"/>
          <a:ext cx="7478715" cy="39768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24479">
                  <a:extLst>
                    <a:ext uri="{9D8B030D-6E8A-4147-A177-3AD203B41FA5}">
                      <a16:colId xmlns:a16="http://schemas.microsoft.com/office/drawing/2014/main" val="2098570227"/>
                    </a:ext>
                  </a:extLst>
                </a:gridCol>
                <a:gridCol w="1584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Pasākumu veids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Pašvaldību skaits*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rgbClr val="0D4A8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VUBA</a:t>
                      </a: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/LUBA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>
                          <a:solidFill>
                            <a:srgbClr val="0D4A8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VUBA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LUBA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900529"/>
                  </a:ext>
                </a:extLst>
              </a:tr>
              <a:tr h="3040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Aizsargdambji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1237863"/>
                  </a:ext>
                </a:extLst>
              </a:tr>
              <a:tr h="3505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Sūkņu staciju būvēšana/atjaunošana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9692402"/>
                  </a:ext>
                </a:extLst>
              </a:tr>
              <a:tr h="3467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Poldera aizsargdambja būvēšana/atjaunošana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Pilsētas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lietusūdens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sistēma</a:t>
                      </a: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sakārtošana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0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Meliorācijas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sistēmu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sakārtošana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Upju</a:t>
                      </a:r>
                      <a:r>
                        <a:rPr lang="lv-LV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gultnes atjaunošana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Krastu nostiprināšana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804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Zaļās infrastruktūras elementi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568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1/-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Izmaksas, milj. EUR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6.65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841" y="6048494"/>
            <a:ext cx="2269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b="1" dirty="0"/>
              <a:t>* Pašvaldībās izstrādātie projekti</a:t>
            </a:r>
            <a:endParaRPr lang="en-US" sz="12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0984" y="264934"/>
            <a:ext cx="7397261" cy="581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Paredzētie pasākumi </a:t>
            </a:r>
          </a:p>
          <a:p>
            <a:r>
              <a:rPr lang="lv-L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Ventas un Lielupes UBA teritorijās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8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6"/>
          <p:cNvSpPr>
            <a:spLocks noGrp="1"/>
          </p:cNvSpPr>
          <p:nvPr>
            <p:ph type="title"/>
          </p:nvPr>
        </p:nvSpPr>
        <p:spPr>
          <a:xfrm>
            <a:off x="86627" y="1916113"/>
            <a:ext cx="8951495" cy="2089150"/>
          </a:xfrm>
        </p:spPr>
        <p:txBody>
          <a:bodyPr>
            <a:normAutofit fontScale="90000"/>
          </a:bodyPr>
          <a:lstStyle/>
          <a:p>
            <a:r>
              <a:rPr lang="lv-LV" altLang="lv-LV" sz="7200" b="1" dirty="0"/>
              <a:t>PALDIES PAR UZMANĪBU!</a:t>
            </a:r>
            <a:endParaRPr lang="en-US" altLang="lv-LV" sz="7200" b="1" dirty="0"/>
          </a:p>
        </p:txBody>
      </p:sp>
      <p:sp>
        <p:nvSpPr>
          <p:cNvPr id="78852" name="Title 6"/>
          <p:cNvSpPr txBox="1">
            <a:spLocks/>
          </p:cNvSpPr>
          <p:nvPr/>
        </p:nvSpPr>
        <p:spPr bwMode="auto">
          <a:xfrm>
            <a:off x="3762274" y="4149449"/>
            <a:ext cx="342196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tatjana.kolcova@lvgmc.lv</a:t>
            </a:r>
            <a:endParaRPr kumimoji="0" lang="en-US" altLang="lv-LV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56453" y="5555734"/>
            <a:ext cx="19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lv-LV" altLang="lv-LV" sz="2400" dirty="0">
                <a:solidFill>
                  <a:srgbClr val="58585A"/>
                </a:solidFill>
                <a:latin typeface="Calibri" panose="020F0502020204030204" pitchFamily="34" charset="0"/>
              </a:rPr>
              <a:t>Tālr. 67770020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2389979" y="4610378"/>
            <a:ext cx="342196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samanta.zaiceva@lvgmc.lv</a:t>
            </a:r>
            <a:endParaRPr kumimoji="0" lang="en-US" altLang="lv-LV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 bwMode="auto">
          <a:xfrm>
            <a:off x="997191" y="3708141"/>
            <a:ext cx="342196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eduards.krizickis@lvgmc.lv</a:t>
            </a:r>
            <a:endParaRPr kumimoji="0" lang="en-US" altLang="lv-LV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85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0984" y="264934"/>
            <a:ext cx="7397261" cy="581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SVARĪGĀKIE JAUTĀJUMI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8242" y="1615342"/>
            <a:ext cx="8411725" cy="307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lv-LV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Plūdu pārvaldības plānu būtiskākās izmaiņas;</a:t>
            </a:r>
            <a:endParaRPr lang="lv-LV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lv-LV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Izvirzītie mērķi;</a:t>
            </a:r>
          </a:p>
          <a:p>
            <a:pPr marL="342900" indent="-3429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lv-LV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Pretplūdu pasākumu prioritātes novērtējuma sistēma;</a:t>
            </a:r>
          </a:p>
          <a:p>
            <a:pPr marL="342900" lvl="0" indent="-34290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lv-LV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Nacionālas </a:t>
            </a:r>
            <a:r>
              <a:rPr kumimoji="0" lang="lv-LV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nozīmes plūdu riska teritorijas Ventas un Lielupes UBA;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lv-LV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Paredzētie pretplūdu pasākumi. </a:t>
            </a:r>
          </a:p>
        </p:txBody>
      </p:sp>
    </p:spTree>
    <p:extLst>
      <p:ext uri="{BB962C8B-B14F-4D97-AF65-F5344CB8AC3E}">
        <p14:creationId xmlns:p14="http://schemas.microsoft.com/office/powerpoint/2010/main" val="2004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0984" y="264934"/>
            <a:ext cx="7397261" cy="581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BŪTISKĀKĀS IZMAIŅAS PLŪDU PLĀNOS 2022.-2027. GADAM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7000" y="1405326"/>
            <a:ext cx="90170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lv-LV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lv-LV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Papildināts nacionālas nozīmes plūdu riska teritoriju saraksts (VUBA – 1, LUBA - 1), ņemot vērā lietus plūdu riska pieaugumu dēļ klimata pārmaiņām;</a:t>
            </a: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lv-LV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lv-LV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lv-LV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Plūdu modelēšanā tika izmantoti dati par 1961.- 2018. gadu periodu un precizēta topogrāfiskā informācija. Rezultātā plūdu līmeņi un applūdināto teritoriju platības samazinājās;</a:t>
            </a: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lv-LV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III. Plūdu riska kritēriji (iedzīvotājiem un ekonomikai) ir papildināti ar riskiem videi un kultūrvēsturiskajam mantojumam;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IV. Plūdu riska pārvaldības mērķu noteikšanā un pretplūdu pasākumu sagatavošanā tika izmantota SMART pieeja;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V. Pasākumiem ir piešķirta prioritāte atkarībā no plūdu riska indeksa, saistības ar Ūdens Struktūrdirektīvas un Latvijas pielāgošanās klimata pārmaiņām plāna mērķu sasniegšanu.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0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984" y="264934"/>
            <a:ext cx="7397261" cy="581427"/>
          </a:xfrm>
        </p:spPr>
        <p:txBody>
          <a:bodyPr>
            <a:noAutofit/>
          </a:bodyPr>
          <a:lstStyle/>
          <a:p>
            <a:r>
              <a:rPr lang="lv-L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PIEEJA MĒRĶU UN PASĀKUMU SAGATAVOŠANĀ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4221" y="5165482"/>
            <a:ext cx="7961435" cy="1022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Plūdu direktīvas ieviešanas 2. ciklā uzsvars tiek likts uz SMART (</a:t>
            </a:r>
            <a:r>
              <a:rPr lang="lv-LV" sz="1800" i="1" dirty="0">
                <a:latin typeface="Arial" panose="020B0604020202020204" pitchFamily="34" charset="0"/>
                <a:cs typeface="Arial" panose="020B0604020202020204" pitchFamily="34" charset="0"/>
              </a:rPr>
              <a:t>specifisks, izmērāms, sasniedzams, nozīmīgs un ierobežots laikā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) mērķu un pasākumu izvirzīšanu.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5" y="1305660"/>
            <a:ext cx="9089785" cy="377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2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0484" y="1269999"/>
            <a:ext cx="8989844" cy="5271478"/>
            <a:chOff x="4161348" y="4236096"/>
            <a:chExt cx="2830843" cy="18748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lum bright="33000" contrast="1000"/>
            </a:blip>
            <a:stretch>
              <a:fillRect/>
            </a:stretch>
          </p:blipFill>
          <p:spPr>
            <a:xfrm>
              <a:off x="4161348" y="4236096"/>
              <a:ext cx="2797763" cy="187483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66786" y="5978156"/>
              <a:ext cx="525405" cy="9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Foto: LETA/AFP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77012" y="3587454"/>
            <a:ext cx="1813527" cy="401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>
                <a:solidFill>
                  <a:schemeClr val="bg1"/>
                </a:solidFill>
              </a:rPr>
              <a:t>Foto: LETA/AFP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984" y="264934"/>
            <a:ext cx="7397261" cy="581427"/>
          </a:xfrm>
        </p:spPr>
        <p:txBody>
          <a:bodyPr>
            <a:noAutofit/>
          </a:bodyPr>
          <a:lstStyle/>
          <a:p>
            <a:r>
              <a:rPr lang="lv-L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PLŪDU PLĀNOS IZVIRZĪTIE MĒRĶI</a:t>
            </a:r>
            <a:br>
              <a:rPr lang="lv-L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Virsmērķis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809" y="1294388"/>
            <a:ext cx="81401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Samazināt ar plūdiem saistītu nelabvēlīgu ietekmi uz cilvēku veselību, vidi, kultūras mantojumu un saimniecisko darbību, tai skaitā, </a:t>
            </a:r>
          </a:p>
          <a:p>
            <a:pPr algn="just"/>
            <a:r>
              <a:rPr lang="lv-LV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mazināt virszemes ūdeņu iespējamu piesārņojumu un krasta erozijas procesus jūras, upju, ezeru un HES uzpludinājumu krastos. 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8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 bright="49000"/>
          </a:blip>
          <a:stretch>
            <a:fillRect/>
          </a:stretch>
        </p:blipFill>
        <p:spPr>
          <a:xfrm>
            <a:off x="0" y="1325234"/>
            <a:ext cx="3609572" cy="5408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984" y="500939"/>
            <a:ext cx="7397261" cy="581427"/>
          </a:xfrm>
        </p:spPr>
        <p:txBody>
          <a:bodyPr>
            <a:noAutofit/>
          </a:bodyPr>
          <a:lstStyle/>
          <a:p>
            <a:r>
              <a:rPr lang="lv-L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PLŪDU PLĀNOS IZVIRZĪTIE MĒRĶI</a:t>
            </a:r>
            <a:r>
              <a:rPr lang="lv-LV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Specifiskie mērķi</a:t>
            </a:r>
            <a:br>
              <a:rPr lang="lv-L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9669" y="1563549"/>
            <a:ext cx="695591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700" dirty="0">
                <a:latin typeface="Arial" panose="020B0604020202020204" pitchFamily="34" charset="0"/>
                <a:cs typeface="Arial" panose="020B0604020202020204" pitchFamily="34" charset="0"/>
              </a:rPr>
              <a:t>samazināt jūras un upju krastu erozijas, kā arī palu, jūras vējuzplūdu un lietus plūdu izraisīto apdraudējumu blīvi apdzīvotām vietām, tādējādi pasargājot no mazas varbūtības plūdiem vismaz 40% apdraudēto iedzīvotāju un publiskās infrastruktūras objektu platības;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700" dirty="0">
                <a:latin typeface="Arial" panose="020B0604020202020204" pitchFamily="34" charset="0"/>
                <a:cs typeface="Arial" panose="020B0604020202020204" pitchFamily="34" charset="0"/>
              </a:rPr>
              <a:t>samazināt plūdu apdraudēto teritoriju platību valstij piederošo hidrobūvju aizsargātajās teritorijās un regulēto potamālo upju piegulošajās teritorijās līdz 35 000 ha visā Latvijas teritorijā;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700" dirty="0">
                <a:latin typeface="Arial" panose="020B0604020202020204" pitchFamily="34" charset="0"/>
                <a:cs typeface="Arial" panose="020B0604020202020204" pitchFamily="34" charset="0"/>
              </a:rPr>
              <a:t>nodrošināt iespēju savlaicīgi (pirms plūdu iestāšanās) novērtēt applūšanas riskus un sniegt atbildīgajām institūcijām un iedzīvotājiem nepieciešamo informāciju, attīstot Plūdu riska informācijas sistēmu un pilnveidojot agrās plūdu brīdināšanas sistēmu;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700" dirty="0">
                <a:latin typeface="Arial" panose="020B0604020202020204" pitchFamily="34" charset="0"/>
                <a:cs typeface="Arial" panose="020B0604020202020204" pitchFamily="34" charset="0"/>
              </a:rPr>
              <a:t>samazināt lietus un palu izraisītu lokālu teritoriju applūšanu, sakārtojot un attīstot virszemes noteces un lietus ūdeņu novadīšanas sistēmas, priekšroku dodot zaļās infrastruktūras risinājumiem.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231" y="6488668"/>
            <a:ext cx="2451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Avots: Liene Zīliņa</a:t>
            </a:r>
            <a:endParaRPr lang="en-US" sz="100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1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0984" y="264934"/>
            <a:ext cx="7397261" cy="581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Ventas UBA nacionālas nozīmes plūdu riska teritorijas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9" y="1398402"/>
            <a:ext cx="4310063" cy="52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572000" y="1694333"/>
            <a:ext cx="4421459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Venta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s upe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Baltijas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jūra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– Ventspils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Ventas upe – Skrunda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Liepājas Tirdzniecības kanāls (Baltijas jūra) - Liepāja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Liepājas ezers (Baltijas jūra) - ezera polderi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Užava (Baltijas jūra) - Užavas upes polderi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Sakas upe (Baltijas jūra) – Pāvilosta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Bārtas upe - lejtece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Papes ezers (Baltijas jūra) - ezera polderis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Engures ezers (Rīgas jūras līcis) - ezera polderis</a:t>
            </a:r>
          </a:p>
        </p:txBody>
      </p:sp>
    </p:spTree>
    <p:extLst>
      <p:ext uri="{BB962C8B-B14F-4D97-AF65-F5344CB8AC3E}">
        <p14:creationId xmlns:p14="http://schemas.microsoft.com/office/powerpoint/2010/main" val="352213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ttēls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9019" y="3778712"/>
            <a:ext cx="3110230" cy="2791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0984" y="264934"/>
            <a:ext cx="7397261" cy="581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Ventas UBA nacionālas nozīmes plūdu riska teritorijas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443112"/>
            <a:ext cx="2102485" cy="30521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5100" y="2114643"/>
            <a:ext cx="431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Ventas UBA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augstākie plūdu riski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ir saistīti ar apdraudētajiem iedzīvotājiem (Ventspils pilsētā - 1 138 cilvēki 0.5% varbūtības pavasara plūdos, Liepājas pilsētā - 1 544 cilvēki 0.5% varbūtības jūras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vējuzplūdos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Vislielākie ekonomiskie zaudējumi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ir saistīti ar apdraudēto ēku atjaunošanu un ceļu rekonstrukciju (Ventspils pilsētā - 2.7 milj. EUR 0.5% varbūtības pavasara plūdos, Liepājas pilsētā aptuveni 4 milj. EUR jūras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vējuzplūdos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ar mazu varbūtību).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3533" y="1429212"/>
            <a:ext cx="2164716" cy="30521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483100" y="1581612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Engures ezera polderis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0833" y="1443112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Liepājas pilsēta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5585" y="6105258"/>
            <a:ext cx="170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Ventspils pilsēta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4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0984" y="264934"/>
            <a:ext cx="7397261" cy="581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Lielupes UBA nacionālas nozīmes plūdu riska teritorijas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9300" y="2474056"/>
            <a:ext cx="3314700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Lielupe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RJL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– Jūrmala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Babītes ezers (RJL) – ezera polderi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Lielupe - Jelgava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Vecbērzes poldera apvadkanāls - paliene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Lielupe – palienes polderi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Lielupe – augšteces paliene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" y="1860173"/>
            <a:ext cx="567817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3648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VGMC 1">
      <a:dk1>
        <a:srgbClr val="0D4A87"/>
      </a:dk1>
      <a:lt1>
        <a:srgbClr val="FFFFFF"/>
      </a:lt1>
      <a:dk2>
        <a:srgbClr val="58585A"/>
      </a:dk2>
      <a:lt2>
        <a:srgbClr val="FFFFFF"/>
      </a:lt2>
      <a:accent1>
        <a:srgbClr val="476698"/>
      </a:accent1>
      <a:accent2>
        <a:srgbClr val="22305F"/>
      </a:accent2>
      <a:accent3>
        <a:srgbClr val="758DB2"/>
      </a:accent3>
      <a:accent4>
        <a:srgbClr val="D1D9DD"/>
      </a:accent4>
      <a:accent5>
        <a:srgbClr val="797978"/>
      </a:accent5>
      <a:accent6>
        <a:srgbClr val="9A9A9A"/>
      </a:accent6>
      <a:hlink>
        <a:srgbClr val="758DB2"/>
      </a:hlink>
      <a:folHlink>
        <a:srgbClr val="DDDD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LVGMC 1">
      <a:dk1>
        <a:srgbClr val="0D4A87"/>
      </a:dk1>
      <a:lt1>
        <a:srgbClr val="FFFFFF"/>
      </a:lt1>
      <a:dk2>
        <a:srgbClr val="58585A"/>
      </a:dk2>
      <a:lt2>
        <a:srgbClr val="FFFFFF"/>
      </a:lt2>
      <a:accent1>
        <a:srgbClr val="476698"/>
      </a:accent1>
      <a:accent2>
        <a:srgbClr val="22305F"/>
      </a:accent2>
      <a:accent3>
        <a:srgbClr val="758DB2"/>
      </a:accent3>
      <a:accent4>
        <a:srgbClr val="D1D9DD"/>
      </a:accent4>
      <a:accent5>
        <a:srgbClr val="797978"/>
      </a:accent5>
      <a:accent6>
        <a:srgbClr val="9A9A9A"/>
      </a:accent6>
      <a:hlink>
        <a:srgbClr val="758DB2"/>
      </a:hlink>
      <a:folHlink>
        <a:srgbClr val="DDDD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1067</Words>
  <Application>Microsoft Office PowerPoint</Application>
  <PresentationFormat>On-screen Show (4:3)</PresentationFormat>
  <Paragraphs>178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SMART PIEEJA MĒRĶU UN PASĀKUMU SAGATAVOŠANĀ</vt:lpstr>
      <vt:lpstr>PLŪDU PLĀNOS IZVIRZĪTIE MĒRĶI Virsmērķis</vt:lpstr>
      <vt:lpstr>PLŪDU PLĀNOS IZVIRZĪTIE MĒRĶI Specifiskie mērķi </vt:lpstr>
      <vt:lpstr>PowerPoint Presentation</vt:lpstr>
      <vt:lpstr>PowerPoint Presentation</vt:lpstr>
      <vt:lpstr>PowerPoint Presentation</vt:lpstr>
      <vt:lpstr>PowerPoint Presentation</vt:lpstr>
      <vt:lpstr>PASĀKUMU PRIORITĀTES SISTĒMA</vt:lpstr>
      <vt:lpstr>PowerPoint Presentation</vt:lpstr>
      <vt:lpstr>PowerPoint Presentation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2015-05-06T17:46:38Z</dcterms:created>
  <dcterms:modified xsi:type="dcterms:W3CDTF">2021-06-29T15:09:26Z</dcterms:modified>
</cp:coreProperties>
</file>