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0"/>
  </p:notesMasterIdLst>
  <p:sldIdLst>
    <p:sldId id="277" r:id="rId3"/>
    <p:sldId id="278" r:id="rId4"/>
    <p:sldId id="257" r:id="rId5"/>
    <p:sldId id="266" r:id="rId6"/>
    <p:sldId id="258" r:id="rId7"/>
    <p:sldId id="259" r:id="rId8"/>
    <p:sldId id="261" r:id="rId9"/>
    <p:sldId id="268" r:id="rId10"/>
    <p:sldId id="269" r:id="rId11"/>
    <p:sldId id="270" r:id="rId12"/>
    <p:sldId id="271" r:id="rId13"/>
    <p:sldId id="262" r:id="rId14"/>
    <p:sldId id="272" r:id="rId15"/>
    <p:sldId id="263" r:id="rId16"/>
    <p:sldId id="273" r:id="rId17"/>
    <p:sldId id="274" r:id="rId18"/>
    <p:sldId id="485"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6E1E0-75AC-4884-BFD8-251C915DE78B}" type="datetimeFigureOut">
              <a:rPr lang="en-US" smtClean="0"/>
              <a:t>6/29/2021</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76044-E8E8-4ADC-9065-C02ECE3DC361}" type="slidenum">
              <a:rPr lang="en-US" smtClean="0"/>
              <a:t>‹#›</a:t>
            </a:fld>
            <a:endParaRPr lang="en-US"/>
          </a:p>
        </p:txBody>
      </p:sp>
    </p:spTree>
    <p:extLst>
      <p:ext uri="{BB962C8B-B14F-4D97-AF65-F5344CB8AC3E}">
        <p14:creationId xmlns:p14="http://schemas.microsoft.com/office/powerpoint/2010/main" val="200102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3F3EF7-C596-457E-8267-183A13F64B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00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3F3EF7-C596-457E-8267-183A13F64B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11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3F3EF7-C596-457E-8267-183A13F64B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34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D5F43-4ABC-4C1C-BCCA-F269BCD0C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3B4B5528-4CAF-4948-9B42-1F93845AD6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0C63F55F-748A-47C2-B90D-72B804465BBA}"/>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5" name="Footer Placeholder 4">
            <a:extLst>
              <a:ext uri="{FF2B5EF4-FFF2-40B4-BE49-F238E27FC236}">
                <a16:creationId xmlns:a16="http://schemas.microsoft.com/office/drawing/2014/main" xmlns="" id="{962AA6EB-8CD5-466C-B783-B3429F3ADE0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A82BB91C-D3CD-4453-AD39-6D4982B49183}"/>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29719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8D7AB-51A8-4B74-85B1-D72F67A8EAE7}"/>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40BC3F89-76C2-49DC-8CC2-A8586A3DA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BAB96D96-61EF-4424-AB5C-F2A1DFFE1AA1}"/>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5" name="Footer Placeholder 4">
            <a:extLst>
              <a:ext uri="{FF2B5EF4-FFF2-40B4-BE49-F238E27FC236}">
                <a16:creationId xmlns:a16="http://schemas.microsoft.com/office/drawing/2014/main" xmlns="" id="{934A4369-1725-4208-A28D-568163D18C4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8FB80CD8-2BE9-45F0-A143-A28E0CE465BB}"/>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402514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D1EBFE-7A43-4B8E-8411-E45C4B9724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99ECD66C-7103-44A1-9623-3A09B9119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3C9D34C0-5D56-4562-88E4-248CD361F06C}"/>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5" name="Footer Placeholder 4">
            <a:extLst>
              <a:ext uri="{FF2B5EF4-FFF2-40B4-BE49-F238E27FC236}">
                <a16:creationId xmlns:a16="http://schemas.microsoft.com/office/drawing/2014/main" xmlns="" id="{58F57847-1028-447A-BEB7-CC848C42704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E4C26873-0325-4619-8694-6018599FC867}"/>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117553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35A3915C-F978-4F4F-9FE8-8CC3F1381877}"/>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xmlns="" id="{EEA5085F-05F3-45CF-8F4C-DBDA704D8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xmlns="" id="{D99F89FA-EFBA-44D4-92D9-AEDB3A07AA2E}"/>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5" name="Kājenes vietturis 4">
            <a:extLst>
              <a:ext uri="{FF2B5EF4-FFF2-40B4-BE49-F238E27FC236}">
                <a16:creationId xmlns:a16="http://schemas.microsoft.com/office/drawing/2014/main" xmlns="" id="{1ECAA2EB-AD1C-449F-BE50-769284D4F090}"/>
              </a:ext>
            </a:extLst>
          </p:cNvPr>
          <p:cNvSpPr>
            <a:spLocks noGrp="1"/>
          </p:cNvSpPr>
          <p:nvPr>
            <p:ph type="ftr" sz="quarter" idx="11"/>
          </p:nvPr>
        </p:nvSpPr>
        <p:spPr/>
        <p:txBody>
          <a:bodyPr/>
          <a:lstStyle/>
          <a:p>
            <a:endParaRPr lang="en-US">
              <a:solidFill>
                <a:srgbClr val="0D4A87">
                  <a:tint val="75000"/>
                </a:srgbClr>
              </a:solidFill>
            </a:endParaRPr>
          </a:p>
        </p:txBody>
      </p:sp>
      <p:sp>
        <p:nvSpPr>
          <p:cNvPr id="6" name="Slaida numura vietturis 5">
            <a:extLst>
              <a:ext uri="{FF2B5EF4-FFF2-40B4-BE49-F238E27FC236}">
                <a16:creationId xmlns:a16="http://schemas.microsoft.com/office/drawing/2014/main" xmlns="" id="{0D054895-55E9-4143-A9A2-FBC705D25753}"/>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030012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8045801-D49A-487D-ACA2-42527BE23760}"/>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xmlns="" id="{AEF1ECCD-5AD8-42AD-91D8-88D6325FDBAB}"/>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9CB32F0E-109F-41E9-A17D-51228E860F2D}"/>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5" name="Kājenes vietturis 4">
            <a:extLst>
              <a:ext uri="{FF2B5EF4-FFF2-40B4-BE49-F238E27FC236}">
                <a16:creationId xmlns:a16="http://schemas.microsoft.com/office/drawing/2014/main" xmlns="" id="{8C33895D-88E7-4B70-A6A5-017683A9D593}"/>
              </a:ext>
            </a:extLst>
          </p:cNvPr>
          <p:cNvSpPr>
            <a:spLocks noGrp="1"/>
          </p:cNvSpPr>
          <p:nvPr>
            <p:ph type="ftr" sz="quarter" idx="11"/>
          </p:nvPr>
        </p:nvSpPr>
        <p:spPr/>
        <p:txBody>
          <a:bodyPr/>
          <a:lstStyle/>
          <a:p>
            <a:endParaRPr lang="en-US">
              <a:solidFill>
                <a:srgbClr val="0D4A87">
                  <a:tint val="75000"/>
                </a:srgbClr>
              </a:solidFill>
            </a:endParaRPr>
          </a:p>
        </p:txBody>
      </p:sp>
      <p:sp>
        <p:nvSpPr>
          <p:cNvPr id="6" name="Slaida numura vietturis 5">
            <a:extLst>
              <a:ext uri="{FF2B5EF4-FFF2-40B4-BE49-F238E27FC236}">
                <a16:creationId xmlns:a16="http://schemas.microsoft.com/office/drawing/2014/main" xmlns="" id="{A5051BCA-4BA5-48ED-9B60-33F1D6ECEECE}"/>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120974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2F9F312-A7F7-433D-A358-0C8663CE2FBC}"/>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xmlns="" id="{C3EFE71A-76A9-4D06-96E9-357DAE174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21DA60C1-E1AD-4C74-B87B-476AE32B7A8A}"/>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5" name="Kājenes vietturis 4">
            <a:extLst>
              <a:ext uri="{FF2B5EF4-FFF2-40B4-BE49-F238E27FC236}">
                <a16:creationId xmlns:a16="http://schemas.microsoft.com/office/drawing/2014/main" xmlns="" id="{FA96E66D-597E-4769-B0AB-D3D9D030895F}"/>
              </a:ext>
            </a:extLst>
          </p:cNvPr>
          <p:cNvSpPr>
            <a:spLocks noGrp="1"/>
          </p:cNvSpPr>
          <p:nvPr>
            <p:ph type="ftr" sz="quarter" idx="11"/>
          </p:nvPr>
        </p:nvSpPr>
        <p:spPr/>
        <p:txBody>
          <a:bodyPr/>
          <a:lstStyle/>
          <a:p>
            <a:endParaRPr lang="en-US">
              <a:solidFill>
                <a:srgbClr val="0D4A87">
                  <a:tint val="75000"/>
                </a:srgbClr>
              </a:solidFill>
            </a:endParaRPr>
          </a:p>
        </p:txBody>
      </p:sp>
      <p:sp>
        <p:nvSpPr>
          <p:cNvPr id="6" name="Slaida numura vietturis 5">
            <a:extLst>
              <a:ext uri="{FF2B5EF4-FFF2-40B4-BE49-F238E27FC236}">
                <a16:creationId xmlns:a16="http://schemas.microsoft.com/office/drawing/2014/main" xmlns="" id="{EEDBFFFF-B613-41CD-8807-A98230F0FB4A}"/>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741115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DF6A47E-9B3C-4D50-B9F3-73AE0CD87E41}"/>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xmlns="" id="{14C89A83-62E7-4BEC-9468-651168EE3F15}"/>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xmlns="" id="{26DEB10E-E1AA-4065-9348-9C57775D25B0}"/>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xmlns="" id="{BCA86A00-8FBB-44EE-88F9-D6D5EA6B53C3}"/>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6" name="Kājenes vietturis 5">
            <a:extLst>
              <a:ext uri="{FF2B5EF4-FFF2-40B4-BE49-F238E27FC236}">
                <a16:creationId xmlns:a16="http://schemas.microsoft.com/office/drawing/2014/main" xmlns="" id="{3E65E180-46E5-462C-A429-3C2BF1D8C402}"/>
              </a:ext>
            </a:extLst>
          </p:cNvPr>
          <p:cNvSpPr>
            <a:spLocks noGrp="1"/>
          </p:cNvSpPr>
          <p:nvPr>
            <p:ph type="ftr" sz="quarter" idx="11"/>
          </p:nvPr>
        </p:nvSpPr>
        <p:spPr/>
        <p:txBody>
          <a:bodyPr/>
          <a:lstStyle/>
          <a:p>
            <a:endParaRPr lang="en-US">
              <a:solidFill>
                <a:srgbClr val="0D4A87">
                  <a:tint val="75000"/>
                </a:srgbClr>
              </a:solidFill>
            </a:endParaRPr>
          </a:p>
        </p:txBody>
      </p:sp>
      <p:sp>
        <p:nvSpPr>
          <p:cNvPr id="7" name="Slaida numura vietturis 6">
            <a:extLst>
              <a:ext uri="{FF2B5EF4-FFF2-40B4-BE49-F238E27FC236}">
                <a16:creationId xmlns:a16="http://schemas.microsoft.com/office/drawing/2014/main" xmlns="" id="{28E2D8D5-D798-453B-AD21-BA1B4E4E22D9}"/>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0694807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208EC3-2EE7-4353-992C-47B4E214D98E}"/>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xmlns="" id="{68D786E7-D663-4225-BAA0-77BF27F3A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D20C5C2C-F8FF-4D09-9B1C-B220F91F937E}"/>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xmlns="" id="{35725B69-B8D5-4BCF-BC75-5C34D1C48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8D3C5000-63A6-4D26-A277-F08D1E50FD57}"/>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xmlns="" id="{954760FE-80FF-4C3C-B02A-E4C154A26E92}"/>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8" name="Kājenes vietturis 7">
            <a:extLst>
              <a:ext uri="{FF2B5EF4-FFF2-40B4-BE49-F238E27FC236}">
                <a16:creationId xmlns:a16="http://schemas.microsoft.com/office/drawing/2014/main" xmlns="" id="{0FFC1FAC-A536-4B9B-87C7-3358DC22BC39}"/>
              </a:ext>
            </a:extLst>
          </p:cNvPr>
          <p:cNvSpPr>
            <a:spLocks noGrp="1"/>
          </p:cNvSpPr>
          <p:nvPr>
            <p:ph type="ftr" sz="quarter" idx="11"/>
          </p:nvPr>
        </p:nvSpPr>
        <p:spPr/>
        <p:txBody>
          <a:bodyPr/>
          <a:lstStyle/>
          <a:p>
            <a:endParaRPr lang="en-US">
              <a:solidFill>
                <a:srgbClr val="0D4A87">
                  <a:tint val="75000"/>
                </a:srgbClr>
              </a:solidFill>
            </a:endParaRPr>
          </a:p>
        </p:txBody>
      </p:sp>
      <p:sp>
        <p:nvSpPr>
          <p:cNvPr id="9" name="Slaida numura vietturis 8">
            <a:extLst>
              <a:ext uri="{FF2B5EF4-FFF2-40B4-BE49-F238E27FC236}">
                <a16:creationId xmlns:a16="http://schemas.microsoft.com/office/drawing/2014/main" xmlns="" id="{AD554DEC-1A8F-4278-BAD8-F04BACDE57EE}"/>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370693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9DAC513-C79E-4D4C-9078-E526085CAF18}"/>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xmlns="" id="{53B5DBD4-5711-497F-A237-D36070C9B3B3}"/>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4" name="Kājenes vietturis 3">
            <a:extLst>
              <a:ext uri="{FF2B5EF4-FFF2-40B4-BE49-F238E27FC236}">
                <a16:creationId xmlns:a16="http://schemas.microsoft.com/office/drawing/2014/main" xmlns="" id="{9B02AEC6-FED9-42D9-A035-32C748121009}"/>
              </a:ext>
            </a:extLst>
          </p:cNvPr>
          <p:cNvSpPr>
            <a:spLocks noGrp="1"/>
          </p:cNvSpPr>
          <p:nvPr>
            <p:ph type="ftr" sz="quarter" idx="11"/>
          </p:nvPr>
        </p:nvSpPr>
        <p:spPr/>
        <p:txBody>
          <a:bodyPr/>
          <a:lstStyle/>
          <a:p>
            <a:endParaRPr lang="en-US">
              <a:solidFill>
                <a:srgbClr val="0D4A87">
                  <a:tint val="75000"/>
                </a:srgbClr>
              </a:solidFill>
            </a:endParaRPr>
          </a:p>
        </p:txBody>
      </p:sp>
      <p:sp>
        <p:nvSpPr>
          <p:cNvPr id="5" name="Slaida numura vietturis 4">
            <a:extLst>
              <a:ext uri="{FF2B5EF4-FFF2-40B4-BE49-F238E27FC236}">
                <a16:creationId xmlns:a16="http://schemas.microsoft.com/office/drawing/2014/main" xmlns="" id="{2FC5A0E9-3543-47B5-8DEF-26E4358B47F6}"/>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54136636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B85E5FFE-C2B1-48A2-9B09-201710245F44}"/>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3" name="Kājenes vietturis 2">
            <a:extLst>
              <a:ext uri="{FF2B5EF4-FFF2-40B4-BE49-F238E27FC236}">
                <a16:creationId xmlns:a16="http://schemas.microsoft.com/office/drawing/2014/main" xmlns="" id="{7D10DF24-BB2E-4B48-B6E8-55A4DF87FBD4}"/>
              </a:ext>
            </a:extLst>
          </p:cNvPr>
          <p:cNvSpPr>
            <a:spLocks noGrp="1"/>
          </p:cNvSpPr>
          <p:nvPr>
            <p:ph type="ftr" sz="quarter" idx="11"/>
          </p:nvPr>
        </p:nvSpPr>
        <p:spPr/>
        <p:txBody>
          <a:bodyPr/>
          <a:lstStyle/>
          <a:p>
            <a:endParaRPr lang="en-US">
              <a:solidFill>
                <a:srgbClr val="0D4A87">
                  <a:tint val="75000"/>
                </a:srgbClr>
              </a:solidFill>
            </a:endParaRPr>
          </a:p>
        </p:txBody>
      </p:sp>
      <p:sp>
        <p:nvSpPr>
          <p:cNvPr id="4" name="Slaida numura vietturis 3">
            <a:extLst>
              <a:ext uri="{FF2B5EF4-FFF2-40B4-BE49-F238E27FC236}">
                <a16:creationId xmlns:a16="http://schemas.microsoft.com/office/drawing/2014/main" xmlns="" id="{FF664BF2-4CF4-443D-ACC4-29AAAA256220}"/>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45449811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A83D26F-C575-4654-9F92-D3431779AA7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xmlns="" id="{5E055B7D-A47C-41FA-842C-C165C54A1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xmlns="" id="{F864E5D1-CA7D-4386-97E4-2FE65BA70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AF825E5D-8CC2-437C-BA49-C1D2585E0AFF}"/>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6" name="Kājenes vietturis 5">
            <a:extLst>
              <a:ext uri="{FF2B5EF4-FFF2-40B4-BE49-F238E27FC236}">
                <a16:creationId xmlns:a16="http://schemas.microsoft.com/office/drawing/2014/main" xmlns="" id="{98945C26-882F-420F-A135-4C44C8C8DF2B}"/>
              </a:ext>
            </a:extLst>
          </p:cNvPr>
          <p:cNvSpPr>
            <a:spLocks noGrp="1"/>
          </p:cNvSpPr>
          <p:nvPr>
            <p:ph type="ftr" sz="quarter" idx="11"/>
          </p:nvPr>
        </p:nvSpPr>
        <p:spPr/>
        <p:txBody>
          <a:bodyPr/>
          <a:lstStyle/>
          <a:p>
            <a:endParaRPr lang="en-US">
              <a:solidFill>
                <a:srgbClr val="0D4A87">
                  <a:tint val="75000"/>
                </a:srgbClr>
              </a:solidFill>
            </a:endParaRPr>
          </a:p>
        </p:txBody>
      </p:sp>
      <p:sp>
        <p:nvSpPr>
          <p:cNvPr id="7" name="Slaida numura vietturis 6">
            <a:extLst>
              <a:ext uri="{FF2B5EF4-FFF2-40B4-BE49-F238E27FC236}">
                <a16:creationId xmlns:a16="http://schemas.microsoft.com/office/drawing/2014/main" xmlns="" id="{30CAE7B5-3F39-43E8-B17B-B795A578E0F4}"/>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585836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8AE11-0227-48BE-B99C-77A9452E565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D6F0AB58-432E-4AF2-8F93-D2C75F5952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AA19FAF4-C9C5-4C1A-B205-D24CD9953EF2}"/>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5" name="Footer Placeholder 4">
            <a:extLst>
              <a:ext uri="{FF2B5EF4-FFF2-40B4-BE49-F238E27FC236}">
                <a16:creationId xmlns:a16="http://schemas.microsoft.com/office/drawing/2014/main" xmlns="" id="{5EAE5AD6-89EE-49BC-B218-3672EE7930F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DF15A9C3-0926-44F9-BF6A-BB78177B7FE4}"/>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224272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25C41A6-85D9-4E89-A533-EF266B26C4CA}"/>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xmlns="" id="{91F7FAA1-EA91-4691-BE8C-A33698264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xmlns="" id="{CBDB407D-6252-4CA4-B399-13A93EAF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8903294E-0140-45DA-9122-9A23C687A5CA}"/>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6" name="Kājenes vietturis 5">
            <a:extLst>
              <a:ext uri="{FF2B5EF4-FFF2-40B4-BE49-F238E27FC236}">
                <a16:creationId xmlns:a16="http://schemas.microsoft.com/office/drawing/2014/main" xmlns="" id="{09B73AB1-CA5C-42F5-BA7B-2A81881E1FFC}"/>
              </a:ext>
            </a:extLst>
          </p:cNvPr>
          <p:cNvSpPr>
            <a:spLocks noGrp="1"/>
          </p:cNvSpPr>
          <p:nvPr>
            <p:ph type="ftr" sz="quarter" idx="11"/>
          </p:nvPr>
        </p:nvSpPr>
        <p:spPr/>
        <p:txBody>
          <a:bodyPr/>
          <a:lstStyle/>
          <a:p>
            <a:endParaRPr lang="en-US">
              <a:solidFill>
                <a:srgbClr val="0D4A87">
                  <a:tint val="75000"/>
                </a:srgbClr>
              </a:solidFill>
            </a:endParaRPr>
          </a:p>
        </p:txBody>
      </p:sp>
      <p:sp>
        <p:nvSpPr>
          <p:cNvPr id="7" name="Slaida numura vietturis 6">
            <a:extLst>
              <a:ext uri="{FF2B5EF4-FFF2-40B4-BE49-F238E27FC236}">
                <a16:creationId xmlns:a16="http://schemas.microsoft.com/office/drawing/2014/main" xmlns="" id="{0362CD6F-E731-4302-B93A-BD2FA2F7D632}"/>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121985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747D0AB-0A19-4E25-B13C-32904B826C5F}"/>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xmlns="" id="{48D31B10-30D6-48F8-AA41-CC2BFC7E0CB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1D1ED380-CACF-415D-8FE7-3215C033BECA}"/>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5" name="Kājenes vietturis 4">
            <a:extLst>
              <a:ext uri="{FF2B5EF4-FFF2-40B4-BE49-F238E27FC236}">
                <a16:creationId xmlns:a16="http://schemas.microsoft.com/office/drawing/2014/main" xmlns="" id="{316AA6B4-D20E-4970-8A0F-1E49E8E94F08}"/>
              </a:ext>
            </a:extLst>
          </p:cNvPr>
          <p:cNvSpPr>
            <a:spLocks noGrp="1"/>
          </p:cNvSpPr>
          <p:nvPr>
            <p:ph type="ftr" sz="quarter" idx="11"/>
          </p:nvPr>
        </p:nvSpPr>
        <p:spPr/>
        <p:txBody>
          <a:bodyPr/>
          <a:lstStyle/>
          <a:p>
            <a:endParaRPr lang="en-US">
              <a:solidFill>
                <a:srgbClr val="0D4A87">
                  <a:tint val="75000"/>
                </a:srgbClr>
              </a:solidFill>
            </a:endParaRPr>
          </a:p>
        </p:txBody>
      </p:sp>
      <p:sp>
        <p:nvSpPr>
          <p:cNvPr id="6" name="Slaida numura vietturis 5">
            <a:extLst>
              <a:ext uri="{FF2B5EF4-FFF2-40B4-BE49-F238E27FC236}">
                <a16:creationId xmlns:a16="http://schemas.microsoft.com/office/drawing/2014/main" xmlns="" id="{FAA9ACE4-8DBE-416F-8772-BF74D9BF9E1F}"/>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7414550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81CBD559-22DA-4A2F-8D46-21EBBD3C18A9}"/>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xmlns="" id="{59CAD51E-9350-40BA-A888-A9481B8880BC}"/>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46503188-7450-457A-BED7-A415676A3211}"/>
              </a:ext>
            </a:extLst>
          </p:cNvPr>
          <p:cNvSpPr>
            <a:spLocks noGrp="1"/>
          </p:cNvSpPr>
          <p:nvPr>
            <p:ph type="dt" sz="half" idx="10"/>
          </p:nvPr>
        </p:nvSpPr>
        <p:spPr/>
        <p:txBody>
          <a:body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5" name="Kājenes vietturis 4">
            <a:extLst>
              <a:ext uri="{FF2B5EF4-FFF2-40B4-BE49-F238E27FC236}">
                <a16:creationId xmlns:a16="http://schemas.microsoft.com/office/drawing/2014/main" xmlns="" id="{746DEF1D-F2BD-497B-841C-41D10F3F59FA}"/>
              </a:ext>
            </a:extLst>
          </p:cNvPr>
          <p:cNvSpPr>
            <a:spLocks noGrp="1"/>
          </p:cNvSpPr>
          <p:nvPr>
            <p:ph type="ftr" sz="quarter" idx="11"/>
          </p:nvPr>
        </p:nvSpPr>
        <p:spPr/>
        <p:txBody>
          <a:bodyPr/>
          <a:lstStyle/>
          <a:p>
            <a:endParaRPr lang="en-US">
              <a:solidFill>
                <a:srgbClr val="0D4A87">
                  <a:tint val="75000"/>
                </a:srgbClr>
              </a:solidFill>
            </a:endParaRPr>
          </a:p>
        </p:txBody>
      </p:sp>
      <p:sp>
        <p:nvSpPr>
          <p:cNvPr id="6" name="Slaida numura vietturis 5">
            <a:extLst>
              <a:ext uri="{FF2B5EF4-FFF2-40B4-BE49-F238E27FC236}">
                <a16:creationId xmlns:a16="http://schemas.microsoft.com/office/drawing/2014/main" xmlns="" id="{DC44181C-554C-4193-85D9-AA9A6245716F}"/>
              </a:ext>
            </a:extLst>
          </p:cNvPr>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8584238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7B0E9-1998-4FE2-B403-CEB46225F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91856EAB-D1CE-448A-8FD5-F916380F9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906F4EA-2223-49FB-BE84-7B844017C1B3}"/>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5" name="Footer Placeholder 4">
            <a:extLst>
              <a:ext uri="{FF2B5EF4-FFF2-40B4-BE49-F238E27FC236}">
                <a16:creationId xmlns:a16="http://schemas.microsoft.com/office/drawing/2014/main" xmlns="" id="{F4B00B54-378B-45D1-A35F-EFB0C3620B7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63A928B4-4C67-4153-8FA5-27CED2E1CC5B}"/>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94261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AA305-A5BD-43C5-8A11-4ECF56062A1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912C14A0-ED10-4FF7-AD20-FA780DA3F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6C081407-158B-450E-8967-609B5CAB0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99E9C12D-0E94-40C7-AE1D-EC03D335E142}"/>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6" name="Footer Placeholder 5">
            <a:extLst>
              <a:ext uri="{FF2B5EF4-FFF2-40B4-BE49-F238E27FC236}">
                <a16:creationId xmlns:a16="http://schemas.microsoft.com/office/drawing/2014/main" xmlns="" id="{6934C92C-FC0D-4E3D-8FBA-31140171806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1D6DF109-1918-4AA6-9FB5-69487367F43A}"/>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163229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CD832-5105-465E-9767-464773EE31A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9BCA8DBB-3F02-4881-9A90-B756D7040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73F501-9E37-43B7-B30D-83C157614C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6F2B15F9-2C53-4AAF-BF5B-2CAFF2671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66B567-0F7F-4C5E-A1A3-4E9E38C28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7610135B-8FA4-46D6-9E8A-BE39D9A2645C}"/>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8" name="Footer Placeholder 7">
            <a:extLst>
              <a:ext uri="{FF2B5EF4-FFF2-40B4-BE49-F238E27FC236}">
                <a16:creationId xmlns:a16="http://schemas.microsoft.com/office/drawing/2014/main" xmlns="" id="{02EF17D5-E8A5-4CB7-A17D-7AE7892EE71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xmlns="" id="{D8987B0A-4DFC-4A35-9BB0-DF9FDF074AE2}"/>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263845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36AE8-38D4-437D-BB3B-313E04AAAAC5}"/>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6D2C75B9-574E-4791-B964-FB0DED2958CE}"/>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4" name="Footer Placeholder 3">
            <a:extLst>
              <a:ext uri="{FF2B5EF4-FFF2-40B4-BE49-F238E27FC236}">
                <a16:creationId xmlns:a16="http://schemas.microsoft.com/office/drawing/2014/main" xmlns="" id="{DD298A6E-066F-4571-8B19-9A29B1025778}"/>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xmlns="" id="{60F4CB44-62E1-410E-962B-DE5D68F911AC}"/>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22544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BB4EB0-2B3F-4694-9902-3B1240476018}"/>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3" name="Footer Placeholder 2">
            <a:extLst>
              <a:ext uri="{FF2B5EF4-FFF2-40B4-BE49-F238E27FC236}">
                <a16:creationId xmlns:a16="http://schemas.microsoft.com/office/drawing/2014/main" xmlns="" id="{1929919A-1738-4758-BC0F-37AEB1531DC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xmlns="" id="{D6384610-3A87-43E7-8154-4D96FBFEC47D}"/>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220803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381F7-973C-486F-8C3A-D7322CCC3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73BA6450-DDE9-417A-973E-817C5E5E4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D2A84515-7C08-4E6B-9652-82326FA33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AD0B57-A526-4D85-AA2B-3DC2A2D26F98}"/>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6" name="Footer Placeholder 5">
            <a:extLst>
              <a:ext uri="{FF2B5EF4-FFF2-40B4-BE49-F238E27FC236}">
                <a16:creationId xmlns:a16="http://schemas.microsoft.com/office/drawing/2014/main" xmlns="" id="{0DA01AC3-4707-423B-A031-B0D37C1A469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1B9CFD6C-50D3-4400-B868-F1D15DCFD085}"/>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393324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5F16-1B3E-4B6E-A8B6-CE704A894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4423307C-E092-4ECC-8DF2-1CDC7A1193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xmlns="" id="{E8D48C18-FF11-4CC9-8243-C8B22A434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75B52A-B700-47A4-9C64-12D4E0E68AEF}"/>
              </a:ext>
            </a:extLst>
          </p:cNvPr>
          <p:cNvSpPr>
            <a:spLocks noGrp="1"/>
          </p:cNvSpPr>
          <p:nvPr>
            <p:ph type="dt" sz="half" idx="10"/>
          </p:nvPr>
        </p:nvSpPr>
        <p:spPr/>
        <p:txBody>
          <a:bodyPr/>
          <a:lstStyle/>
          <a:p>
            <a:fld id="{49B53813-79AA-4E90-892F-17EDFBA497A8}" type="datetimeFigureOut">
              <a:rPr lang="lv-LV" smtClean="0"/>
              <a:t>29.06.2021.</a:t>
            </a:fld>
            <a:endParaRPr lang="lv-LV"/>
          </a:p>
        </p:txBody>
      </p:sp>
      <p:sp>
        <p:nvSpPr>
          <p:cNvPr id="6" name="Footer Placeholder 5">
            <a:extLst>
              <a:ext uri="{FF2B5EF4-FFF2-40B4-BE49-F238E27FC236}">
                <a16:creationId xmlns:a16="http://schemas.microsoft.com/office/drawing/2014/main" xmlns="" id="{D38858E4-7B82-4913-B7DD-939AF7969AC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644911B7-C179-414E-8008-B2F4580E725E}"/>
              </a:ext>
            </a:extLst>
          </p:cNvPr>
          <p:cNvSpPr>
            <a:spLocks noGrp="1"/>
          </p:cNvSpPr>
          <p:nvPr>
            <p:ph type="sldNum" sz="quarter" idx="12"/>
          </p:nvPr>
        </p:nvSpPr>
        <p:spPr/>
        <p:txBody>
          <a:bodyPr/>
          <a:lstStyle/>
          <a:p>
            <a:fld id="{C973E36E-06D7-4248-81B7-A4A58B725879}" type="slidenum">
              <a:rPr lang="lv-LV" smtClean="0"/>
              <a:t>‹#›</a:t>
            </a:fld>
            <a:endParaRPr lang="lv-LV"/>
          </a:p>
        </p:txBody>
      </p:sp>
    </p:spTree>
    <p:extLst>
      <p:ext uri="{BB962C8B-B14F-4D97-AF65-F5344CB8AC3E}">
        <p14:creationId xmlns:p14="http://schemas.microsoft.com/office/powerpoint/2010/main" val="108433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DDE284-A9D6-496C-8E83-A5BB9013CF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F3AE5167-A3D9-4113-8E10-C6F2F2387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6107A33C-D8F2-45DD-A478-27E286397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53813-79AA-4E90-892F-17EDFBA497A8}" type="datetimeFigureOut">
              <a:rPr lang="lv-LV" smtClean="0"/>
              <a:t>29.06.2021.</a:t>
            </a:fld>
            <a:endParaRPr lang="lv-LV"/>
          </a:p>
        </p:txBody>
      </p:sp>
      <p:sp>
        <p:nvSpPr>
          <p:cNvPr id="5" name="Footer Placeholder 4">
            <a:extLst>
              <a:ext uri="{FF2B5EF4-FFF2-40B4-BE49-F238E27FC236}">
                <a16:creationId xmlns:a16="http://schemas.microsoft.com/office/drawing/2014/main" xmlns="" id="{946EE396-7D96-4457-9B58-217BD55C5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xmlns="" id="{47B03E99-1864-47B7-BC6B-F0E1C7E76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3E36E-06D7-4248-81B7-A4A58B725879}" type="slidenum">
              <a:rPr lang="lv-LV" smtClean="0"/>
              <a:t>‹#›</a:t>
            </a:fld>
            <a:endParaRPr lang="lv-LV"/>
          </a:p>
        </p:txBody>
      </p:sp>
    </p:spTree>
    <p:extLst>
      <p:ext uri="{BB962C8B-B14F-4D97-AF65-F5344CB8AC3E}">
        <p14:creationId xmlns:p14="http://schemas.microsoft.com/office/powerpoint/2010/main" val="85038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48AD895B-4C90-4AB8-9E60-D5F499C58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xmlns="" id="{3D8EFEA3-1195-421C-BDA6-5978A4CFA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509687B8-F064-4D8F-9C48-BBEDF1C50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AB57D-910F-467D-80D1-5A8D2482B7AE}" type="datetime1">
              <a:rPr lang="en-US" smtClean="0"/>
              <a:t>6/29/2021</a:t>
            </a:fld>
            <a:endParaRPr lang="en-US"/>
          </a:p>
        </p:txBody>
      </p:sp>
      <p:sp>
        <p:nvSpPr>
          <p:cNvPr id="5" name="Kājenes vietturis 4">
            <a:extLst>
              <a:ext uri="{FF2B5EF4-FFF2-40B4-BE49-F238E27FC236}">
                <a16:creationId xmlns:a16="http://schemas.microsoft.com/office/drawing/2014/main" xmlns="" id="{F230A337-48EB-47E6-AED6-E8A5B65AD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xmlns="" id="{F4237A18-EF8E-4348-9DF5-5D2D4D64C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pPr/>
              <a:t>‹#›</a:t>
            </a:fld>
            <a:endParaRPr lang="en-US"/>
          </a:p>
        </p:txBody>
      </p:sp>
    </p:spTree>
    <p:extLst>
      <p:ext uri="{BB962C8B-B14F-4D97-AF65-F5344CB8AC3E}">
        <p14:creationId xmlns:p14="http://schemas.microsoft.com/office/powerpoint/2010/main" val="340707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file://localhost/Users/an/Documents/JAMUNA/DARBS/VECIE%20FAILI/LVVGMC/stila%20gramata/LVGMC_IDENTITATE_DARBA%20FAILI/ELEKTRONISKIE%20MEDIJI/PPT%20PREZENTA%CC%84CIJA/pilnais%20logo-01.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67A1E358-842C-48E3-AAE9-8D85CA5B5F25}"/>
              </a:ext>
            </a:extLst>
          </p:cNvPr>
          <p:cNvSpPr txBox="1">
            <a:spLocks/>
          </p:cNvSpPr>
          <p:nvPr/>
        </p:nvSpPr>
        <p:spPr>
          <a:xfrm>
            <a:off x="2509168" y="5511069"/>
            <a:ext cx="7173663" cy="15711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lv-LV" sz="2400" b="1" cap="all" dirty="0">
              <a:solidFill>
                <a:srgbClr val="0D4A87"/>
              </a:solidFill>
              <a:latin typeface="Calibri"/>
            </a:endParaRPr>
          </a:p>
          <a:p>
            <a:pPr marL="0" indent="0" algn="ctr">
              <a:buNone/>
            </a:pPr>
            <a:r>
              <a:rPr lang="en-US" sz="1800" dirty="0">
                <a:solidFill>
                  <a:srgbClr val="0D4A87"/>
                </a:solidFill>
                <a:latin typeface="Calibri"/>
              </a:rPr>
              <a:t> </a:t>
            </a:r>
            <a:r>
              <a:rPr lang="lv-LV" sz="1800" dirty="0">
                <a:solidFill>
                  <a:srgbClr val="0D4A87"/>
                </a:solidFill>
                <a:latin typeface="Calibri"/>
              </a:rPr>
              <a:t>Baseinu Konsultatīvas Padomes sanāksme</a:t>
            </a:r>
            <a:endParaRPr lang="lv-LV" sz="1800" b="1" cap="all" dirty="0">
              <a:solidFill>
                <a:srgbClr val="0D4A87"/>
              </a:solidFill>
              <a:latin typeface="Calibri"/>
            </a:endParaRPr>
          </a:p>
          <a:p>
            <a:pPr marL="0" indent="0" algn="ctr">
              <a:buNone/>
              <a:defRPr/>
            </a:pPr>
            <a:r>
              <a:rPr lang="lv-LV" sz="1800" b="1" cap="all" dirty="0">
                <a:solidFill>
                  <a:srgbClr val="0D4A87"/>
                </a:solidFill>
                <a:latin typeface="Calibri"/>
              </a:rPr>
              <a:t>30.06.2021.</a:t>
            </a:r>
            <a:endParaRPr lang="en-US" sz="1800" b="1" cap="all" dirty="0">
              <a:solidFill>
                <a:srgbClr val="0D4A87"/>
              </a:solidFill>
              <a:latin typeface="Calibri"/>
            </a:endParaRPr>
          </a:p>
        </p:txBody>
      </p:sp>
      <p:sp>
        <p:nvSpPr>
          <p:cNvPr id="5" name="Title 1">
            <a:extLst>
              <a:ext uri="{FF2B5EF4-FFF2-40B4-BE49-F238E27FC236}">
                <a16:creationId xmlns:a16="http://schemas.microsoft.com/office/drawing/2014/main" xmlns="" id="{49ACAFA0-25A1-40E8-9DC2-948CFAA98464}"/>
              </a:ext>
            </a:extLst>
          </p:cNvPr>
          <p:cNvSpPr txBox="1">
            <a:spLocks/>
          </p:cNvSpPr>
          <p:nvPr/>
        </p:nvSpPr>
        <p:spPr>
          <a:xfrm>
            <a:off x="1133475" y="1377432"/>
            <a:ext cx="9801225" cy="284522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800" b="1" cap="all" dirty="0">
                <a:solidFill>
                  <a:srgbClr val="0D4A87"/>
                </a:solidFill>
              </a:rPr>
              <a:t>LIELUPES UN VENTAS UPJU BASEINU APGABALU APSAIMNIEKOŠANAS un plūdu riska pārvaldības PLĀNI 2022.-2027. GADAM</a:t>
            </a:r>
          </a:p>
        </p:txBody>
      </p:sp>
      <p:pic>
        <p:nvPicPr>
          <p:cNvPr id="7" name="pilnais logo-01.png" descr="/Users/an/Documents/JAMUNA/DARBS/VECIE FAILI/LVVGMC/stila gramata/LVGMC_IDENTITATE_DARBA FAILI/ELEKTRONISKIE MEDIJI/PPT PREZENTĀCIJA/pilnais logo-01.png">
            <a:extLst>
              <a:ext uri="{FF2B5EF4-FFF2-40B4-BE49-F238E27FC236}">
                <a16:creationId xmlns:a16="http://schemas.microsoft.com/office/drawing/2014/main" xmlns="" id="{F199C7D3-ABB9-48C4-A001-D3215BE67945}"/>
              </a:ext>
            </a:extLst>
          </p:cNvPr>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4272965" y="561368"/>
            <a:ext cx="3846096" cy="926862"/>
          </a:xfrm>
          <a:prstGeom prst="rect">
            <a:avLst/>
          </a:prstGeom>
        </p:spPr>
      </p:pic>
      <p:sp>
        <p:nvSpPr>
          <p:cNvPr id="8" name="Title 1">
            <a:extLst>
              <a:ext uri="{FF2B5EF4-FFF2-40B4-BE49-F238E27FC236}">
                <a16:creationId xmlns:a16="http://schemas.microsoft.com/office/drawing/2014/main" xmlns="" id="{C3C70822-682D-467E-950A-A677B373AD0D}"/>
              </a:ext>
            </a:extLst>
          </p:cNvPr>
          <p:cNvSpPr txBox="1">
            <a:spLocks/>
          </p:cNvSpPr>
          <p:nvPr/>
        </p:nvSpPr>
        <p:spPr>
          <a:xfrm>
            <a:off x="4362451" y="3927386"/>
            <a:ext cx="3667123" cy="81606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4100" b="1" cap="all" dirty="0">
                <a:solidFill>
                  <a:srgbClr val="0D4A87"/>
                </a:solidFill>
              </a:rPr>
              <a:t>PAZEMES ŪDEŅI</a:t>
            </a:r>
          </a:p>
        </p:txBody>
      </p:sp>
    </p:spTree>
    <p:extLst>
      <p:ext uri="{BB962C8B-B14F-4D97-AF65-F5344CB8AC3E}">
        <p14:creationId xmlns:p14="http://schemas.microsoft.com/office/powerpoint/2010/main" val="50156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F83F0-12F0-412E-8165-A2CCC229EF16}"/>
              </a:ext>
            </a:extLst>
          </p:cNvPr>
          <p:cNvSpPr>
            <a:spLocks noGrp="1"/>
          </p:cNvSpPr>
          <p:nvPr>
            <p:ph type="title"/>
          </p:nvPr>
        </p:nvSpPr>
        <p:spPr/>
        <p:txBody>
          <a:bodyPr/>
          <a:lstStyle/>
          <a:p>
            <a:r>
              <a:rPr lang="lv-LV" b="1" dirty="0">
                <a:solidFill>
                  <a:srgbClr val="0D4A87"/>
                </a:solidFill>
              </a:rPr>
              <a:t>Slodzes - punktveida </a:t>
            </a:r>
            <a:r>
              <a:rPr lang="lv-LV" sz="2200" b="1" dirty="0">
                <a:solidFill>
                  <a:srgbClr val="0D4A87"/>
                </a:solidFill>
              </a:rPr>
              <a:t>(1)</a:t>
            </a:r>
          </a:p>
        </p:txBody>
      </p:sp>
      <p:sp>
        <p:nvSpPr>
          <p:cNvPr id="3" name="Content Placeholder 2">
            <a:extLst>
              <a:ext uri="{FF2B5EF4-FFF2-40B4-BE49-F238E27FC236}">
                <a16:creationId xmlns:a16="http://schemas.microsoft.com/office/drawing/2014/main" xmlns="" id="{741AB799-2078-49FF-B53C-87F658913526}"/>
              </a:ext>
            </a:extLst>
          </p:cNvPr>
          <p:cNvSpPr>
            <a:spLocks noGrp="1"/>
          </p:cNvSpPr>
          <p:nvPr>
            <p:ph idx="1"/>
          </p:nvPr>
        </p:nvSpPr>
        <p:spPr>
          <a:xfrm>
            <a:off x="838200" y="1579824"/>
            <a:ext cx="5257800" cy="4801317"/>
          </a:xfrm>
        </p:spPr>
        <p:txBody>
          <a:bodyPr>
            <a:normAutofit fontScale="92500" lnSpcReduction="10000"/>
          </a:bodyPr>
          <a:lstStyle/>
          <a:p>
            <a:pPr marL="0" indent="0" algn="just">
              <a:buNone/>
            </a:pPr>
            <a:r>
              <a:rPr lang="lv-LV" sz="2400" b="1" dirty="0">
                <a:solidFill>
                  <a:srgbClr val="0070C0"/>
                </a:solidFill>
              </a:rPr>
              <a:t>Lielupes upju baseinu apgabals</a:t>
            </a:r>
          </a:p>
          <a:p>
            <a:pPr algn="just"/>
            <a:r>
              <a:rPr lang="lv-LV" sz="2400" b="1" dirty="0">
                <a:solidFill>
                  <a:srgbClr val="00B050"/>
                </a:solidFill>
              </a:rPr>
              <a:t>Punktveida slodze</a:t>
            </a:r>
          </a:p>
          <a:p>
            <a:pPr lvl="1" algn="just"/>
            <a:r>
              <a:rPr lang="lv-LV" sz="2000" b="1" dirty="0">
                <a:solidFill>
                  <a:srgbClr val="FF0000"/>
                </a:solidFill>
              </a:rPr>
              <a:t>Būtiska</a:t>
            </a:r>
            <a:r>
              <a:rPr lang="lv-LV" sz="2000" dirty="0"/>
              <a:t> – </a:t>
            </a:r>
            <a:r>
              <a:rPr lang="lv-LV" sz="2000" b="1" dirty="0"/>
              <a:t>PŪO D11 un A5;</a:t>
            </a:r>
          </a:p>
          <a:p>
            <a:pPr lvl="1" algn="just"/>
            <a:r>
              <a:rPr lang="lv-LV" sz="2000" dirty="0"/>
              <a:t>Ķīmiskais piesārņojums konstatēts </a:t>
            </a:r>
            <a:r>
              <a:rPr lang="lv-LV" sz="2000" b="1" dirty="0"/>
              <a:t>gan gruntsūdeņos (pārsvarā)</a:t>
            </a:r>
            <a:r>
              <a:rPr lang="lv-LV" sz="2000" dirty="0"/>
              <a:t>, gan </a:t>
            </a:r>
            <a:r>
              <a:rPr lang="lv-LV" sz="2000" b="1" dirty="0"/>
              <a:t>pārteces rezultātā arī </a:t>
            </a:r>
            <a:r>
              <a:rPr lang="lv-LV" sz="2000" b="1" dirty="0" err="1"/>
              <a:t>spiedienūdeņos</a:t>
            </a:r>
            <a:r>
              <a:rPr lang="lv-LV" sz="2000" b="1" dirty="0"/>
              <a:t>;</a:t>
            </a:r>
          </a:p>
          <a:p>
            <a:pPr lvl="1" algn="just"/>
            <a:r>
              <a:rPr lang="lv-LV" sz="2000" dirty="0"/>
              <a:t>Būtiskākie piesārņojošie punktveida objekti ir </a:t>
            </a:r>
            <a:r>
              <a:rPr lang="lv-LV" sz="2000" b="1" dirty="0"/>
              <a:t>vēsturiski piesārņotās vietas:</a:t>
            </a:r>
          </a:p>
          <a:p>
            <a:pPr lvl="2" algn="just"/>
            <a:r>
              <a:rPr lang="lv-LV" sz="1600" dirty="0"/>
              <a:t>rekultivēto šķidro bīstamo atkritumu izgāztuve «Kosmoss» (PŪO D11);</a:t>
            </a:r>
          </a:p>
          <a:p>
            <a:pPr lvl="2" algn="just"/>
            <a:r>
              <a:rPr lang="lv-LV" sz="1600" dirty="0"/>
              <a:t>Olaines šķidro bīstamo atkritumu krātuve «Ekolauks» (PŪO D11 un A5) (realizēta sanācijas 1.kārta);</a:t>
            </a:r>
          </a:p>
          <a:p>
            <a:pPr lvl="2" algn="just"/>
            <a:r>
              <a:rPr lang="lv-LV" sz="1600" dirty="0"/>
              <a:t>slēgtā cieto sadzīves atkritumu izgāztuve «Kūdra» (PŪO D11 un A5) (nav </a:t>
            </a:r>
            <a:r>
              <a:rPr lang="lv-LV" sz="1600" dirty="0" err="1"/>
              <a:t>rekultivēta</a:t>
            </a:r>
            <a:r>
              <a:rPr lang="lv-LV" sz="1600" dirty="0"/>
              <a:t>);</a:t>
            </a:r>
          </a:p>
          <a:p>
            <a:pPr lvl="2" algn="just"/>
            <a:r>
              <a:rPr lang="lv-LV" sz="1600" dirty="0"/>
              <a:t>bijušais Rumbulas lidlauks (PŪO D11) (sanācija veikta daļēji un pārtraukta);</a:t>
            </a:r>
          </a:p>
          <a:p>
            <a:pPr lvl="2" algn="just"/>
            <a:r>
              <a:rPr lang="lv-LV" sz="1600" dirty="0"/>
              <a:t>CSA poligona «Getliņi» vecais atkritumu kalns (PŪO D11) (</a:t>
            </a:r>
            <a:r>
              <a:rPr lang="lv-LV" sz="1600" dirty="0" err="1"/>
              <a:t>rekultivēts</a:t>
            </a:r>
            <a:r>
              <a:rPr lang="lv-LV" sz="1600" dirty="0"/>
              <a:t>).</a:t>
            </a:r>
          </a:p>
        </p:txBody>
      </p:sp>
      <p:sp>
        <p:nvSpPr>
          <p:cNvPr id="5" name="Content Placeholder 2">
            <a:extLst>
              <a:ext uri="{FF2B5EF4-FFF2-40B4-BE49-F238E27FC236}">
                <a16:creationId xmlns:a16="http://schemas.microsoft.com/office/drawing/2014/main" xmlns="" id="{C9638268-5BA3-4B2D-B44F-21189E85F7C6}"/>
              </a:ext>
            </a:extLst>
          </p:cNvPr>
          <p:cNvSpPr txBox="1">
            <a:spLocks/>
          </p:cNvSpPr>
          <p:nvPr/>
        </p:nvSpPr>
        <p:spPr>
          <a:xfrm>
            <a:off x="6329517" y="1581571"/>
            <a:ext cx="5257800" cy="4799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400" b="1" dirty="0">
                <a:solidFill>
                  <a:srgbClr val="0070C0"/>
                </a:solidFill>
              </a:rPr>
              <a:t>Ventas upju baseinu apgabals</a:t>
            </a:r>
          </a:p>
          <a:p>
            <a:pPr algn="just"/>
            <a:r>
              <a:rPr lang="lv-LV" sz="2400" b="1" dirty="0">
                <a:solidFill>
                  <a:srgbClr val="00B050"/>
                </a:solidFill>
              </a:rPr>
              <a:t>Punktveida slodze</a:t>
            </a:r>
          </a:p>
          <a:p>
            <a:pPr lvl="1" algn="just"/>
            <a:r>
              <a:rPr lang="lv-LV" sz="2000" b="1" dirty="0">
                <a:solidFill>
                  <a:srgbClr val="FF0000"/>
                </a:solidFill>
              </a:rPr>
              <a:t>Būtiska</a:t>
            </a:r>
            <a:r>
              <a:rPr lang="lv-LV" sz="2000" dirty="0"/>
              <a:t> – </a:t>
            </a:r>
            <a:r>
              <a:rPr lang="lv-LV" sz="2000" b="1" dirty="0"/>
              <a:t>nevienā</a:t>
            </a:r>
            <a:r>
              <a:rPr lang="lv-LV" sz="2000" dirty="0"/>
              <a:t> no VUBA piesaistītajiem PŪO;</a:t>
            </a:r>
          </a:p>
          <a:p>
            <a:pPr lvl="1" algn="just"/>
            <a:r>
              <a:rPr lang="lv-LV" sz="2000" dirty="0"/>
              <a:t>Piesārņojuma vietas pārsvarā koncentrējas ap pilsētām (lielākoties ap Liepāju un Ventspils) un piesārņojums konstatēts tikai seklajos gruntsūdeņos;</a:t>
            </a:r>
          </a:p>
          <a:p>
            <a:pPr lvl="1" algn="just"/>
            <a:r>
              <a:rPr lang="lv-LV" sz="2000" dirty="0"/>
              <a:t>PŪO F1 atrodas viena vēsturiski piesārņotā vieta – Liepājas Karostas kanāls, kurā jau veikta apjomīga attīrīšana, kā arī šogad plānots turpināt sanācijas darbus teritorijā).</a:t>
            </a:r>
          </a:p>
        </p:txBody>
      </p:sp>
    </p:spTree>
    <p:extLst>
      <p:ext uri="{BB962C8B-B14F-4D97-AF65-F5344CB8AC3E}">
        <p14:creationId xmlns:p14="http://schemas.microsoft.com/office/powerpoint/2010/main" val="351931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F83F0-12F0-412E-8165-A2CCC229EF16}"/>
              </a:ext>
            </a:extLst>
          </p:cNvPr>
          <p:cNvSpPr>
            <a:spLocks noGrp="1"/>
          </p:cNvSpPr>
          <p:nvPr>
            <p:ph type="title"/>
          </p:nvPr>
        </p:nvSpPr>
        <p:spPr/>
        <p:txBody>
          <a:bodyPr/>
          <a:lstStyle/>
          <a:p>
            <a:r>
              <a:rPr lang="lv-LV" b="1" dirty="0">
                <a:solidFill>
                  <a:srgbClr val="0D4A87"/>
                </a:solidFill>
              </a:rPr>
              <a:t>Slodzes – difūzā un ieguves </a:t>
            </a:r>
            <a:r>
              <a:rPr lang="lv-LV" sz="2200" b="1" dirty="0">
                <a:solidFill>
                  <a:srgbClr val="0D4A87"/>
                </a:solidFill>
              </a:rPr>
              <a:t>(2)</a:t>
            </a:r>
          </a:p>
        </p:txBody>
      </p:sp>
      <p:sp>
        <p:nvSpPr>
          <p:cNvPr id="3" name="Content Placeholder 2">
            <a:extLst>
              <a:ext uri="{FF2B5EF4-FFF2-40B4-BE49-F238E27FC236}">
                <a16:creationId xmlns:a16="http://schemas.microsoft.com/office/drawing/2014/main" xmlns="" id="{741AB799-2078-49FF-B53C-87F658913526}"/>
              </a:ext>
            </a:extLst>
          </p:cNvPr>
          <p:cNvSpPr>
            <a:spLocks noGrp="1"/>
          </p:cNvSpPr>
          <p:nvPr>
            <p:ph idx="1"/>
          </p:nvPr>
        </p:nvSpPr>
        <p:spPr>
          <a:xfrm>
            <a:off x="838200" y="1579824"/>
            <a:ext cx="5257800" cy="4801317"/>
          </a:xfrm>
        </p:spPr>
        <p:txBody>
          <a:bodyPr>
            <a:normAutofit fontScale="92500" lnSpcReduction="10000"/>
          </a:bodyPr>
          <a:lstStyle/>
          <a:p>
            <a:pPr marL="0" indent="0" algn="just">
              <a:buNone/>
            </a:pPr>
            <a:r>
              <a:rPr lang="lv-LV" sz="2400" b="1" dirty="0">
                <a:solidFill>
                  <a:srgbClr val="0070C0"/>
                </a:solidFill>
              </a:rPr>
              <a:t>Lielupes upju baseinu apgabals</a:t>
            </a:r>
          </a:p>
          <a:p>
            <a:pPr algn="just"/>
            <a:r>
              <a:rPr lang="lv-LV" sz="2400" b="1" dirty="0">
                <a:solidFill>
                  <a:srgbClr val="00B050"/>
                </a:solidFill>
              </a:rPr>
              <a:t>Difūzā slodze</a:t>
            </a:r>
          </a:p>
          <a:p>
            <a:pPr lvl="1" algn="just"/>
            <a:r>
              <a:rPr lang="lv-LV" sz="2000" b="1" dirty="0">
                <a:solidFill>
                  <a:srgbClr val="FF0000"/>
                </a:solidFill>
              </a:rPr>
              <a:t>Būtiska</a:t>
            </a:r>
            <a:r>
              <a:rPr lang="lv-LV" sz="2000" dirty="0"/>
              <a:t> – </a:t>
            </a:r>
            <a:r>
              <a:rPr lang="lv-LV" sz="2000" b="1" dirty="0"/>
              <a:t>PŪO F3 un D11;</a:t>
            </a:r>
          </a:p>
          <a:p>
            <a:pPr lvl="1" algn="just"/>
            <a:r>
              <a:rPr lang="lv-LV" sz="2000" b="1" dirty="0"/>
              <a:t>PŪO F3 </a:t>
            </a:r>
            <a:r>
              <a:rPr lang="lv-LV" sz="2000" dirty="0"/>
              <a:t>būtisku slodzi rada augsta </a:t>
            </a:r>
            <a:r>
              <a:rPr lang="lv-LV" sz="2000" b="1" dirty="0"/>
              <a:t>lauksaimniecības zemju izplatība</a:t>
            </a:r>
            <a:r>
              <a:rPr lang="lv-LV" sz="2000" dirty="0"/>
              <a:t>, augsts </a:t>
            </a:r>
            <a:r>
              <a:rPr lang="lv-LV" sz="2000" b="1" dirty="0"/>
              <a:t>saistīto VŪO ar sliktu un ļoti sliktu kvalitātes stāvokli skaits</a:t>
            </a:r>
            <a:r>
              <a:rPr lang="lv-LV" sz="2000" dirty="0"/>
              <a:t> (lauksaimniecības izkliedētā slodze), un ievērojamu daļu (87%) PŪO aizņem </a:t>
            </a:r>
            <a:r>
              <a:rPr lang="lv-LV" sz="2000" b="1" dirty="0" err="1"/>
              <a:t>nitrātjutīgā</a:t>
            </a:r>
            <a:r>
              <a:rPr lang="lv-LV" sz="2000" b="1" dirty="0"/>
              <a:t> teritorija;</a:t>
            </a:r>
          </a:p>
          <a:p>
            <a:pPr lvl="1" algn="just"/>
            <a:r>
              <a:rPr lang="lv-LV" sz="2000" b="1" dirty="0"/>
              <a:t>PŪO D11 </a:t>
            </a:r>
            <a:r>
              <a:rPr lang="lv-LV" sz="2000" dirty="0"/>
              <a:t>būtisku slodzi rada tikai nozīmīga </a:t>
            </a:r>
            <a:r>
              <a:rPr lang="lv-LV" sz="2000" b="1" dirty="0"/>
              <a:t>nitrātjutīgās teritorijas </a:t>
            </a:r>
            <a:r>
              <a:rPr lang="lv-LV" sz="2000" dirty="0"/>
              <a:t>aizņemtā daļa;</a:t>
            </a:r>
            <a:endParaRPr lang="lv-LV" sz="1600" dirty="0"/>
          </a:p>
          <a:p>
            <a:pPr algn="just"/>
            <a:r>
              <a:rPr lang="lv-LV" sz="2400" b="1" dirty="0">
                <a:solidFill>
                  <a:srgbClr val="00B050"/>
                </a:solidFill>
              </a:rPr>
              <a:t>Pazemes ūdeņu ieguves slodze</a:t>
            </a:r>
          </a:p>
          <a:p>
            <a:pPr lvl="1" algn="just"/>
            <a:r>
              <a:rPr lang="lv-LV" sz="2000" b="1" dirty="0">
                <a:solidFill>
                  <a:srgbClr val="FF0000"/>
                </a:solidFill>
              </a:rPr>
              <a:t>Būtiska</a:t>
            </a:r>
            <a:r>
              <a:rPr lang="lv-LV" sz="2000" dirty="0"/>
              <a:t> – </a:t>
            </a:r>
            <a:r>
              <a:rPr lang="lv-LV" sz="2000" b="1" dirty="0"/>
              <a:t>PŪO A5 un A6;</a:t>
            </a:r>
          </a:p>
          <a:p>
            <a:pPr lvl="1" algn="just"/>
            <a:r>
              <a:rPr lang="lv-LV" sz="2000" dirty="0"/>
              <a:t>Būtisku slodzi rada pamatā ieguve no pazemes ūdeņu atradnēm, kas koncentrējas pilsētu tuvumā (Jūrmala, Olaine, Jelgava (</a:t>
            </a:r>
            <a:r>
              <a:rPr lang="lv-LV" sz="2000" b="1" dirty="0"/>
              <a:t>PŪO A5</a:t>
            </a:r>
            <a:r>
              <a:rPr lang="lv-LV" sz="2000" dirty="0"/>
              <a:t>) un Tukums, Bauska (</a:t>
            </a:r>
            <a:r>
              <a:rPr lang="lv-LV" sz="2000" b="1" dirty="0"/>
              <a:t>PŪO A6</a:t>
            </a:r>
            <a:r>
              <a:rPr lang="lv-LV" sz="2000" dirty="0"/>
              <a:t>)).</a:t>
            </a:r>
            <a:endParaRPr lang="lv-LV" sz="2400" dirty="0"/>
          </a:p>
        </p:txBody>
      </p:sp>
      <p:sp>
        <p:nvSpPr>
          <p:cNvPr id="5" name="Content Placeholder 2">
            <a:extLst>
              <a:ext uri="{FF2B5EF4-FFF2-40B4-BE49-F238E27FC236}">
                <a16:creationId xmlns:a16="http://schemas.microsoft.com/office/drawing/2014/main" xmlns="" id="{C9638268-5BA3-4B2D-B44F-21189E85F7C6}"/>
              </a:ext>
            </a:extLst>
          </p:cNvPr>
          <p:cNvSpPr txBox="1">
            <a:spLocks/>
          </p:cNvSpPr>
          <p:nvPr/>
        </p:nvSpPr>
        <p:spPr>
          <a:xfrm>
            <a:off x="6329517" y="1579824"/>
            <a:ext cx="5257800" cy="2264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400" b="1" dirty="0">
                <a:solidFill>
                  <a:srgbClr val="0070C0"/>
                </a:solidFill>
              </a:rPr>
              <a:t>Ventas upju baseinu apgabals</a:t>
            </a:r>
          </a:p>
          <a:p>
            <a:pPr algn="just"/>
            <a:r>
              <a:rPr lang="lv-LV" sz="2400" b="1" dirty="0">
                <a:solidFill>
                  <a:srgbClr val="00B050"/>
                </a:solidFill>
              </a:rPr>
              <a:t>Difūzā slodze</a:t>
            </a:r>
          </a:p>
          <a:p>
            <a:pPr lvl="1" algn="just"/>
            <a:r>
              <a:rPr lang="lv-LV" sz="2000" b="1" dirty="0">
                <a:solidFill>
                  <a:srgbClr val="FF0000"/>
                </a:solidFill>
              </a:rPr>
              <a:t>Būtiska</a:t>
            </a:r>
            <a:r>
              <a:rPr lang="lv-LV" sz="2000" dirty="0"/>
              <a:t> – </a:t>
            </a:r>
            <a:r>
              <a:rPr lang="lv-LV" sz="2000" b="1" dirty="0"/>
              <a:t>nevienā</a:t>
            </a:r>
            <a:r>
              <a:rPr lang="lv-LV" sz="2000" dirty="0"/>
              <a:t> no VUBA piesaistītajiem PŪO;</a:t>
            </a:r>
          </a:p>
          <a:p>
            <a:pPr lvl="1" algn="just"/>
            <a:r>
              <a:rPr lang="lv-LV" sz="2000" dirty="0"/>
              <a:t>Tomēr PŪO F1, F2 un F4 ir relatīvi augsta lauksaimniecības zemju aizņemtā platība.</a:t>
            </a:r>
            <a:endParaRPr lang="lv-LV" sz="2000" b="1" i="1" dirty="0"/>
          </a:p>
        </p:txBody>
      </p:sp>
      <p:sp>
        <p:nvSpPr>
          <p:cNvPr id="6" name="TextBox 5">
            <a:extLst>
              <a:ext uri="{FF2B5EF4-FFF2-40B4-BE49-F238E27FC236}">
                <a16:creationId xmlns:a16="http://schemas.microsoft.com/office/drawing/2014/main" xmlns="" id="{921D1F52-01BF-45EC-883D-A335F7E81A90}"/>
              </a:ext>
            </a:extLst>
          </p:cNvPr>
          <p:cNvSpPr txBox="1"/>
          <p:nvPr/>
        </p:nvSpPr>
        <p:spPr>
          <a:xfrm>
            <a:off x="6329517" y="4213800"/>
            <a:ext cx="5257800" cy="2000548"/>
          </a:xfrm>
          <a:prstGeom prst="rect">
            <a:avLst/>
          </a:prstGeom>
          <a:noFill/>
        </p:spPr>
        <p:txBody>
          <a:bodyPr wrap="square">
            <a:spAutoFit/>
          </a:bodyPr>
          <a:lstStyle/>
          <a:p>
            <a:pPr marL="342900" indent="-342900" algn="just">
              <a:buFont typeface="Arial" panose="020B0604020202020204" pitchFamily="34" charset="0"/>
              <a:buChar char="•"/>
            </a:pPr>
            <a:r>
              <a:rPr lang="lv-LV" sz="2400" b="1" dirty="0">
                <a:solidFill>
                  <a:srgbClr val="00B050"/>
                </a:solidFill>
              </a:rPr>
              <a:t>Pazemes ūdeņu ieguves slodze</a:t>
            </a:r>
          </a:p>
          <a:p>
            <a:pPr marL="800100" lvl="1" indent="-342900" algn="just">
              <a:buFont typeface="Arial" panose="020B0604020202020204" pitchFamily="34" charset="0"/>
              <a:buChar char="•"/>
            </a:pPr>
            <a:r>
              <a:rPr lang="lv-LV" sz="2000" b="1" dirty="0">
                <a:solidFill>
                  <a:srgbClr val="FF0000"/>
                </a:solidFill>
              </a:rPr>
              <a:t>Būtiska</a:t>
            </a:r>
            <a:r>
              <a:rPr lang="lv-LV" sz="2000" dirty="0"/>
              <a:t> – </a:t>
            </a:r>
            <a:r>
              <a:rPr lang="lv-LV" sz="2000" b="1" dirty="0"/>
              <a:t>PŪO F1, F2</a:t>
            </a:r>
            <a:r>
              <a:rPr lang="lv-LV" sz="2000" dirty="0"/>
              <a:t> un </a:t>
            </a:r>
            <a:r>
              <a:rPr lang="lv-LV" sz="2000" b="1" dirty="0"/>
              <a:t>riska PŪO F5;</a:t>
            </a:r>
          </a:p>
          <a:p>
            <a:pPr marL="800100" lvl="1" indent="-342900" algn="just">
              <a:buFont typeface="Arial" panose="020B0604020202020204" pitchFamily="34" charset="0"/>
              <a:buChar char="•"/>
            </a:pPr>
            <a:r>
              <a:rPr lang="lv-LV" sz="2000" b="1" dirty="0"/>
              <a:t>PŪO F1 un F5 </a:t>
            </a:r>
            <a:r>
              <a:rPr lang="lv-LV" sz="2000" dirty="0"/>
              <a:t>būtisko slodzi rada Liepājas pilsētas centralizētā ūdensapgāde, bet </a:t>
            </a:r>
            <a:r>
              <a:rPr lang="lv-LV" sz="2000" b="1" dirty="0"/>
              <a:t>PŪO F2 </a:t>
            </a:r>
            <a:r>
              <a:rPr lang="lv-LV" sz="2000" dirty="0"/>
              <a:t>nozīmīgākais ūdens patērētājs ir Saldus pilsēta.</a:t>
            </a:r>
          </a:p>
        </p:txBody>
      </p:sp>
    </p:spTree>
    <p:extLst>
      <p:ext uri="{BB962C8B-B14F-4D97-AF65-F5344CB8AC3E}">
        <p14:creationId xmlns:p14="http://schemas.microsoft.com/office/powerpoint/2010/main" val="32695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F83F0-12F0-412E-8165-A2CCC229EF16}"/>
              </a:ext>
            </a:extLst>
          </p:cNvPr>
          <p:cNvSpPr>
            <a:spLocks noGrp="1"/>
          </p:cNvSpPr>
          <p:nvPr>
            <p:ph type="title"/>
          </p:nvPr>
        </p:nvSpPr>
        <p:spPr/>
        <p:txBody>
          <a:bodyPr/>
          <a:lstStyle/>
          <a:p>
            <a:r>
              <a:rPr lang="lv-LV" b="1" dirty="0">
                <a:solidFill>
                  <a:srgbClr val="0D4A87"/>
                </a:solidFill>
              </a:rPr>
              <a:t>Slodzes - specifiskās </a:t>
            </a:r>
            <a:r>
              <a:rPr lang="lv-LV" sz="2200" b="1" dirty="0">
                <a:solidFill>
                  <a:srgbClr val="0D4A87"/>
                </a:solidFill>
              </a:rPr>
              <a:t>(3)</a:t>
            </a:r>
          </a:p>
        </p:txBody>
      </p:sp>
      <p:sp>
        <p:nvSpPr>
          <p:cNvPr id="3" name="Content Placeholder 2">
            <a:extLst>
              <a:ext uri="{FF2B5EF4-FFF2-40B4-BE49-F238E27FC236}">
                <a16:creationId xmlns:a16="http://schemas.microsoft.com/office/drawing/2014/main" xmlns="" id="{741AB799-2078-49FF-B53C-87F658913526}"/>
              </a:ext>
            </a:extLst>
          </p:cNvPr>
          <p:cNvSpPr>
            <a:spLocks noGrp="1"/>
          </p:cNvSpPr>
          <p:nvPr>
            <p:ph idx="1"/>
          </p:nvPr>
        </p:nvSpPr>
        <p:spPr>
          <a:xfrm>
            <a:off x="838200" y="1579824"/>
            <a:ext cx="10515600" cy="4801317"/>
          </a:xfrm>
        </p:spPr>
        <p:txBody>
          <a:bodyPr>
            <a:normAutofit/>
          </a:bodyPr>
          <a:lstStyle/>
          <a:p>
            <a:pPr marL="0" indent="0" algn="just">
              <a:buNone/>
            </a:pPr>
            <a:r>
              <a:rPr lang="lv-LV" sz="2400" b="1" dirty="0">
                <a:solidFill>
                  <a:srgbClr val="0070C0"/>
                </a:solidFill>
              </a:rPr>
              <a:t>Ventas upju baseinu apgabals</a:t>
            </a:r>
          </a:p>
          <a:p>
            <a:pPr algn="just"/>
            <a:r>
              <a:rPr lang="lv-LV" sz="2400" b="1" dirty="0">
                <a:solidFill>
                  <a:srgbClr val="00B050"/>
                </a:solidFill>
              </a:rPr>
              <a:t>Būtiska jūras vai citu ūdeņu intrūzija</a:t>
            </a:r>
          </a:p>
          <a:p>
            <a:pPr lvl="1" algn="just"/>
            <a:r>
              <a:rPr lang="lv-LV" sz="2000" dirty="0"/>
              <a:t>PŪO F1 teritorijai (Liepāja un tās DA apkārtnes teritorija līdz ūdensgūtnei «Otaņķi») vēsturiski tika noteikts kvalitātes mērķu pagarinājums līdz 2021.gadam.</a:t>
            </a:r>
          </a:p>
          <a:p>
            <a:pPr lvl="1" algn="just"/>
            <a:r>
              <a:rPr lang="lv-LV" sz="2000" dirty="0"/>
              <a:t>Iemesls – vēsturiski veidojusies jūras ūdeņu intrūzija saldūdens nesējslāņos (pamatā Mūru-Žagares (D</a:t>
            </a:r>
            <a:r>
              <a:rPr lang="lv-LV" sz="2000" baseline="-25000" dirty="0"/>
              <a:t>3</a:t>
            </a:r>
            <a:r>
              <a:rPr lang="lv-LV" sz="2000" i="1" dirty="0"/>
              <a:t>mr-žg</a:t>
            </a:r>
            <a:r>
              <a:rPr lang="lv-LV" sz="2000" dirty="0"/>
              <a:t>) un Ketleru (D</a:t>
            </a:r>
            <a:r>
              <a:rPr lang="lv-LV" sz="2000" baseline="-25000" dirty="0"/>
              <a:t>3</a:t>
            </a:r>
            <a:r>
              <a:rPr lang="lv-LV" sz="2000" i="1" dirty="0"/>
              <a:t>ktl</a:t>
            </a:r>
            <a:r>
              <a:rPr lang="lv-LV" sz="2000" dirty="0"/>
              <a:t>)) un lēna traucēto ūdens līmeņu atjaunošanās dabiskajā stāvoklī</a:t>
            </a:r>
          </a:p>
          <a:p>
            <a:pPr lvl="1" algn="just"/>
            <a:r>
              <a:rPr lang="lv-LV" sz="2000" dirty="0"/>
              <a:t>Arī iepriekšējā apsaimniekošanas periodā (2016.- 2021.gads) izņēmums tika saglabāts un pagarināts līdz 2027.gadam - lēna jūras ūdeņu intrūzijas atkāpšanās un paaugstinātas mineralizācijas nātrija-hlorīda tipa ūdeņu dominance Liepājas pilsētas apkārtnē</a:t>
            </a:r>
            <a:endParaRPr lang="lv-LV" dirty="0"/>
          </a:p>
          <a:p>
            <a:pPr lvl="1" algn="just"/>
            <a:r>
              <a:rPr lang="lv-LV" sz="2000" dirty="0"/>
              <a:t>Trešajā apsaimniekošanas ciklā augstāk minētā teritorija tiek </a:t>
            </a:r>
            <a:r>
              <a:rPr lang="lv-LV" sz="2000" b="1" dirty="0"/>
              <a:t>izdalīta kā atsevišķs riska PŪO F5</a:t>
            </a:r>
          </a:p>
        </p:txBody>
      </p:sp>
    </p:spTree>
    <p:extLst>
      <p:ext uri="{BB962C8B-B14F-4D97-AF65-F5344CB8AC3E}">
        <p14:creationId xmlns:p14="http://schemas.microsoft.com/office/powerpoint/2010/main" val="335428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3DC8E-82B4-448F-9DDB-876CE40033B5}"/>
              </a:ext>
            </a:extLst>
          </p:cNvPr>
          <p:cNvSpPr>
            <a:spLocks noGrp="1"/>
          </p:cNvSpPr>
          <p:nvPr>
            <p:ph type="title"/>
          </p:nvPr>
        </p:nvSpPr>
        <p:spPr/>
        <p:txBody>
          <a:bodyPr/>
          <a:lstStyle/>
          <a:p>
            <a:r>
              <a:rPr lang="lv-LV" b="1" dirty="0">
                <a:solidFill>
                  <a:srgbClr val="0D4A87"/>
                </a:solidFill>
              </a:rPr>
              <a:t>PŪO stāvoklis </a:t>
            </a:r>
            <a:r>
              <a:rPr lang="lv-LV" sz="2200" b="1" dirty="0">
                <a:solidFill>
                  <a:srgbClr val="0D4A87"/>
                </a:solidFill>
              </a:rPr>
              <a:t>(1)</a:t>
            </a:r>
          </a:p>
        </p:txBody>
      </p:sp>
      <p:sp>
        <p:nvSpPr>
          <p:cNvPr id="3" name="Content Placeholder 2">
            <a:extLst>
              <a:ext uri="{FF2B5EF4-FFF2-40B4-BE49-F238E27FC236}">
                <a16:creationId xmlns:a16="http://schemas.microsoft.com/office/drawing/2014/main" xmlns="" id="{13758C77-D1D7-4278-970C-113DC80C256C}"/>
              </a:ext>
            </a:extLst>
          </p:cNvPr>
          <p:cNvSpPr>
            <a:spLocks noGrp="1"/>
          </p:cNvSpPr>
          <p:nvPr>
            <p:ph idx="1"/>
          </p:nvPr>
        </p:nvSpPr>
        <p:spPr>
          <a:xfrm>
            <a:off x="1011585" y="5402857"/>
            <a:ext cx="9177275" cy="701265"/>
          </a:xfrm>
        </p:spPr>
        <p:txBody>
          <a:bodyPr>
            <a:normAutofit/>
          </a:bodyPr>
          <a:lstStyle/>
          <a:p>
            <a:pPr marL="0" indent="0">
              <a:buNone/>
            </a:pPr>
            <a:r>
              <a:rPr lang="lv-LV" sz="2000" b="1" i="1" dirty="0">
                <a:solidFill>
                  <a:srgbClr val="FF0000"/>
                </a:solidFill>
              </a:rPr>
              <a:t>Ņemot vērā faktu, ka tika veikta PŪO robežu precizēšana, tiešs stāvokļa  izmaiņu salīdzinājums ar iepriekšējo plānošanas periodu nav iespējams! </a:t>
            </a:r>
          </a:p>
        </p:txBody>
      </p:sp>
      <p:pic>
        <p:nvPicPr>
          <p:cNvPr id="1026" name="Picture 2" descr="Exclamation mark - Wikipedia">
            <a:extLst>
              <a:ext uri="{FF2B5EF4-FFF2-40B4-BE49-F238E27FC236}">
                <a16:creationId xmlns:a16="http://schemas.microsoft.com/office/drawing/2014/main" xmlns="" id="{42CCED48-49B3-4E74-B9FE-54A41AF8D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861" y="5082153"/>
            <a:ext cx="1164939" cy="10219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E10C9CCB-2F90-458E-90A3-ADB247D9D347}"/>
              </a:ext>
            </a:extLst>
          </p:cNvPr>
          <p:cNvSpPr txBox="1">
            <a:spLocks/>
          </p:cNvSpPr>
          <p:nvPr/>
        </p:nvSpPr>
        <p:spPr>
          <a:xfrm>
            <a:off x="838200" y="1538527"/>
            <a:ext cx="5257800" cy="421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400" b="1" dirty="0">
                <a:solidFill>
                  <a:srgbClr val="0070C0"/>
                </a:solidFill>
              </a:rPr>
              <a:t>Lielupes upju baseinu apgabals</a:t>
            </a:r>
          </a:p>
          <a:p>
            <a:pPr algn="just"/>
            <a:r>
              <a:rPr lang="lv-LV" sz="2400" b="1" dirty="0">
                <a:solidFill>
                  <a:srgbClr val="00B050"/>
                </a:solidFill>
              </a:rPr>
              <a:t>Kvantitatīvais stāvoklis</a:t>
            </a:r>
          </a:p>
          <a:p>
            <a:pPr lvl="1" algn="just"/>
            <a:r>
              <a:rPr lang="lv-LV" sz="2000" b="1" dirty="0">
                <a:solidFill>
                  <a:srgbClr val="92D050"/>
                </a:solidFill>
              </a:rPr>
              <a:t>Labs stāvoklis: </a:t>
            </a:r>
            <a:r>
              <a:rPr lang="lv-LV" sz="2000" b="1" dirty="0"/>
              <a:t>visiem LUBA piesaistītajiem PŪO </a:t>
            </a:r>
            <a:r>
              <a:rPr lang="lv-LV" sz="2000" dirty="0"/>
              <a:t>– PŪO F3, D11, A5 un A6;</a:t>
            </a:r>
          </a:p>
          <a:p>
            <a:pPr lvl="1" algn="just"/>
            <a:r>
              <a:rPr lang="lv-LV" sz="2000" dirty="0">
                <a:effectLst/>
                <a:latin typeface="Calibri" panose="020F0502020204030204" pitchFamily="34" charset="0"/>
                <a:ea typeface="Calibri" panose="020F0502020204030204" pitchFamily="34" charset="0"/>
              </a:rPr>
              <a:t>padziļināts kvantitatīvā stāvokļa novērtējums tika veikts PŪO A5 un A6, jo šiem PŪO tika identificēta būtiska pazemes ūdeņu ieguves slodze.</a:t>
            </a:r>
            <a:endParaRPr lang="lv-LV" sz="2000" dirty="0"/>
          </a:p>
        </p:txBody>
      </p:sp>
      <p:sp>
        <p:nvSpPr>
          <p:cNvPr id="6" name="Content Placeholder 2">
            <a:extLst>
              <a:ext uri="{FF2B5EF4-FFF2-40B4-BE49-F238E27FC236}">
                <a16:creationId xmlns:a16="http://schemas.microsoft.com/office/drawing/2014/main" xmlns="" id="{53CB762F-8FFE-4C63-80DE-C4B695D4FF96}"/>
              </a:ext>
            </a:extLst>
          </p:cNvPr>
          <p:cNvSpPr txBox="1">
            <a:spLocks/>
          </p:cNvSpPr>
          <p:nvPr/>
        </p:nvSpPr>
        <p:spPr>
          <a:xfrm>
            <a:off x="6096000" y="1538526"/>
            <a:ext cx="5257800" cy="4801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400" b="1" dirty="0">
                <a:solidFill>
                  <a:srgbClr val="0070C0"/>
                </a:solidFill>
              </a:rPr>
              <a:t>Ventas upju baseinu apgabals</a:t>
            </a:r>
          </a:p>
          <a:p>
            <a:pPr algn="just"/>
            <a:r>
              <a:rPr lang="lv-LV" sz="2400" b="1" dirty="0">
                <a:solidFill>
                  <a:srgbClr val="00B050"/>
                </a:solidFill>
              </a:rPr>
              <a:t>Kvantitatīvais stāvoklis</a:t>
            </a:r>
          </a:p>
          <a:p>
            <a:pPr lvl="1" algn="just"/>
            <a:r>
              <a:rPr lang="lv-LV" sz="2000" b="1" dirty="0">
                <a:solidFill>
                  <a:srgbClr val="92D050"/>
                </a:solidFill>
              </a:rPr>
              <a:t>Labs stāvoklis:</a:t>
            </a:r>
            <a:r>
              <a:rPr lang="lv-LV" sz="2000" dirty="0"/>
              <a:t> </a:t>
            </a:r>
            <a:r>
              <a:rPr lang="lv-LV" sz="2000" b="1" dirty="0"/>
              <a:t>visiem VUBA piesaistītajiem PŪO </a:t>
            </a:r>
            <a:r>
              <a:rPr lang="lv-LV" sz="2000" dirty="0"/>
              <a:t>– PŪO F1, F2, F4, A1, A2, A3, A4 un riska PŪO F5 (vidējs ticamības līmenis);</a:t>
            </a:r>
          </a:p>
          <a:p>
            <a:pPr lvl="1" algn="just"/>
            <a:r>
              <a:rPr lang="lv-LV" sz="2000" dirty="0">
                <a:effectLst/>
                <a:latin typeface="Calibri" panose="020F0502020204030204" pitchFamily="34" charset="0"/>
                <a:ea typeface="Calibri" panose="020F0502020204030204" pitchFamily="34" charset="0"/>
              </a:rPr>
              <a:t>padziļināts kvantitatīvā stāvokļa novērtējums tika veikts PŪO F1 un PŪO F2, kā arī riska PŪO F5, jo šiem PŪO tika identificēta būtiska pazemes ūdeņu ieguves slodze.</a:t>
            </a:r>
            <a:endParaRPr lang="lv-LV" sz="2000" dirty="0"/>
          </a:p>
        </p:txBody>
      </p:sp>
    </p:spTree>
    <p:extLst>
      <p:ext uri="{BB962C8B-B14F-4D97-AF65-F5344CB8AC3E}">
        <p14:creationId xmlns:p14="http://schemas.microsoft.com/office/powerpoint/2010/main" val="3643653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3DC8E-82B4-448F-9DDB-876CE40033B5}"/>
              </a:ext>
            </a:extLst>
          </p:cNvPr>
          <p:cNvSpPr>
            <a:spLocks noGrp="1"/>
          </p:cNvSpPr>
          <p:nvPr>
            <p:ph type="title"/>
          </p:nvPr>
        </p:nvSpPr>
        <p:spPr/>
        <p:txBody>
          <a:bodyPr/>
          <a:lstStyle/>
          <a:p>
            <a:r>
              <a:rPr lang="lv-LV" b="1" dirty="0">
                <a:solidFill>
                  <a:srgbClr val="0D4A87"/>
                </a:solidFill>
              </a:rPr>
              <a:t>PŪO stāvoklis </a:t>
            </a:r>
            <a:r>
              <a:rPr lang="lv-LV" sz="2200" b="1" dirty="0">
                <a:solidFill>
                  <a:srgbClr val="0D4A87"/>
                </a:solidFill>
              </a:rPr>
              <a:t>(2) + </a:t>
            </a:r>
            <a:r>
              <a:rPr lang="lv-LV" sz="2200" b="1" i="1" dirty="0">
                <a:solidFill>
                  <a:srgbClr val="0D4A87"/>
                </a:solidFill>
              </a:rPr>
              <a:t>izņēmumi</a:t>
            </a:r>
          </a:p>
        </p:txBody>
      </p:sp>
      <p:sp>
        <p:nvSpPr>
          <p:cNvPr id="3" name="Content Placeholder 2">
            <a:extLst>
              <a:ext uri="{FF2B5EF4-FFF2-40B4-BE49-F238E27FC236}">
                <a16:creationId xmlns:a16="http://schemas.microsoft.com/office/drawing/2014/main" xmlns="" id="{13758C77-D1D7-4278-970C-113DC80C256C}"/>
              </a:ext>
            </a:extLst>
          </p:cNvPr>
          <p:cNvSpPr>
            <a:spLocks noGrp="1"/>
          </p:cNvSpPr>
          <p:nvPr>
            <p:ph idx="1"/>
          </p:nvPr>
        </p:nvSpPr>
        <p:spPr>
          <a:xfrm>
            <a:off x="1106647" y="5854760"/>
            <a:ext cx="9177276" cy="701265"/>
          </a:xfrm>
        </p:spPr>
        <p:txBody>
          <a:bodyPr>
            <a:normAutofit/>
          </a:bodyPr>
          <a:lstStyle/>
          <a:p>
            <a:pPr marL="0" indent="0">
              <a:buNone/>
            </a:pPr>
            <a:r>
              <a:rPr lang="lv-LV" sz="2000" b="1" i="1" dirty="0">
                <a:solidFill>
                  <a:srgbClr val="FF0000"/>
                </a:solidFill>
              </a:rPr>
              <a:t>Ņemot vērā faktu, ka tika veikta PŪO robežu precizēšana, tiešs stāvokļa  izmaiņu salīdzinājums ar iepriekšējo plānošanas periodu nav iespējams! </a:t>
            </a:r>
          </a:p>
        </p:txBody>
      </p:sp>
      <p:pic>
        <p:nvPicPr>
          <p:cNvPr id="1026" name="Picture 2" descr="Exclamation mark - Wikipedia">
            <a:extLst>
              <a:ext uri="{FF2B5EF4-FFF2-40B4-BE49-F238E27FC236}">
                <a16:creationId xmlns:a16="http://schemas.microsoft.com/office/drawing/2014/main" xmlns="" id="{42CCED48-49B3-4E74-B9FE-54A41AF8D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955" y="5601140"/>
            <a:ext cx="1164939" cy="10219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E10C9CCB-2F90-458E-90A3-ADB247D9D347}"/>
              </a:ext>
            </a:extLst>
          </p:cNvPr>
          <p:cNvSpPr txBox="1">
            <a:spLocks/>
          </p:cNvSpPr>
          <p:nvPr/>
        </p:nvSpPr>
        <p:spPr>
          <a:xfrm>
            <a:off x="838200" y="1574482"/>
            <a:ext cx="5257800" cy="4388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b="1" dirty="0">
                <a:solidFill>
                  <a:srgbClr val="0070C0"/>
                </a:solidFill>
              </a:rPr>
              <a:t>Lielupes upju baseinu apgabals</a:t>
            </a:r>
          </a:p>
          <a:p>
            <a:r>
              <a:rPr lang="lv-LV" sz="2400" b="1" dirty="0">
                <a:solidFill>
                  <a:srgbClr val="00B050"/>
                </a:solidFill>
              </a:rPr>
              <a:t>Ķīmiskais stāvoklis</a:t>
            </a:r>
          </a:p>
          <a:p>
            <a:pPr lvl="1" algn="just"/>
            <a:r>
              <a:rPr lang="lv-LV" sz="2000" b="1" dirty="0">
                <a:solidFill>
                  <a:srgbClr val="92D050"/>
                </a:solidFill>
              </a:rPr>
              <a:t>Labs stāvoklis:</a:t>
            </a:r>
            <a:r>
              <a:rPr lang="lv-LV" sz="2000" dirty="0"/>
              <a:t> </a:t>
            </a:r>
            <a:r>
              <a:rPr lang="lv-LV" sz="2000" b="1" dirty="0"/>
              <a:t>visiem LUBA piesaistītajiem PŪ</a:t>
            </a:r>
            <a:r>
              <a:rPr lang="lv-LV" sz="2000" dirty="0"/>
              <a:t> – </a:t>
            </a:r>
            <a:r>
              <a:rPr lang="pt-BR" sz="2000" dirty="0"/>
              <a:t>PŪO </a:t>
            </a:r>
            <a:r>
              <a:rPr lang="lv-LV" sz="2000" dirty="0"/>
              <a:t>A5 un A6 (augsts ticamības līmenis), PŪO F3 un D11 (vidējs ticamības līmenis);</a:t>
            </a:r>
          </a:p>
          <a:p>
            <a:pPr lvl="1" algn="just"/>
            <a:r>
              <a:rPr lang="lv-LV" sz="2000" dirty="0"/>
              <a:t>Pārsniegumi pamatā tika identificēti tikai seklo vai vāji aizsargāto pazemes ūdeņu nesējslāņu monitoringa punktos, savukārt pārsniegumi dziļāk ieguļošo pazemes ūdeņu nesējslāņu monitoringa punktos, norāda uz dabisko pazemes ūdeņu kvalitāti vai lokāla piesārņojuma izplatību. </a:t>
            </a:r>
          </a:p>
        </p:txBody>
      </p:sp>
      <p:sp>
        <p:nvSpPr>
          <p:cNvPr id="6" name="Content Placeholder 2">
            <a:extLst>
              <a:ext uri="{FF2B5EF4-FFF2-40B4-BE49-F238E27FC236}">
                <a16:creationId xmlns:a16="http://schemas.microsoft.com/office/drawing/2014/main" xmlns="" id="{53CB762F-8FFE-4C63-80DE-C4B695D4FF96}"/>
              </a:ext>
            </a:extLst>
          </p:cNvPr>
          <p:cNvSpPr txBox="1">
            <a:spLocks/>
          </p:cNvSpPr>
          <p:nvPr/>
        </p:nvSpPr>
        <p:spPr>
          <a:xfrm>
            <a:off x="6096000" y="1569180"/>
            <a:ext cx="5257800" cy="4388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400" b="1" dirty="0">
                <a:solidFill>
                  <a:srgbClr val="0070C0"/>
                </a:solidFill>
              </a:rPr>
              <a:t>Ventas upju baseinu apgabals</a:t>
            </a:r>
          </a:p>
          <a:p>
            <a:pPr algn="just"/>
            <a:r>
              <a:rPr lang="lv-LV" sz="2400" b="1" dirty="0">
                <a:solidFill>
                  <a:srgbClr val="00B050"/>
                </a:solidFill>
              </a:rPr>
              <a:t>Ķīmiskais stāvoklis</a:t>
            </a:r>
          </a:p>
          <a:p>
            <a:pPr lvl="1" algn="just"/>
            <a:r>
              <a:rPr lang="lv-LV" sz="2000" b="1" dirty="0">
                <a:solidFill>
                  <a:srgbClr val="92D050"/>
                </a:solidFill>
              </a:rPr>
              <a:t>Labs stāvoklis: </a:t>
            </a:r>
            <a:r>
              <a:rPr lang="lv-LV" sz="2000" dirty="0"/>
              <a:t>PŪO F2 un A4 (augsts ticamības līmenis), PŪO F1, F4, A1, A2 un A3 (vidējs ticamības līmenis);</a:t>
            </a:r>
          </a:p>
          <a:p>
            <a:pPr lvl="1" algn="just"/>
            <a:r>
              <a:rPr lang="lv-LV" sz="2000" b="1" dirty="0">
                <a:solidFill>
                  <a:srgbClr val="FF0000"/>
                </a:solidFill>
              </a:rPr>
              <a:t>Slikts stāvoklis</a:t>
            </a:r>
            <a:r>
              <a:rPr lang="lv-LV" sz="2000" dirty="0"/>
              <a:t>: </a:t>
            </a:r>
            <a:r>
              <a:rPr lang="lv-LV" sz="2000" b="1" dirty="0"/>
              <a:t>riska PŪO F5 </a:t>
            </a:r>
            <a:r>
              <a:rPr lang="lv-LV" sz="2000" dirty="0"/>
              <a:t>(augsts ticamības līmenis);</a:t>
            </a:r>
          </a:p>
          <a:p>
            <a:pPr lvl="2" algn="just"/>
            <a:r>
              <a:rPr lang="lv-LV" sz="1600" dirty="0"/>
              <a:t>tendenču novērtējums risku raksturojošo parametru koncentrācijām liecina, ka riska PŪO F5 joprojām var uzskatīt par jūras ūdeņu intrūzijas ietekmētu teritoriju, kuram </a:t>
            </a:r>
            <a:r>
              <a:rPr lang="lv-LV" sz="1600" b="1" u="sng" dirty="0"/>
              <a:t>līdz 2027.gada beigām nebūs iespējams sasniegt labu pazemes ūdeņu stāvokli.</a:t>
            </a:r>
          </a:p>
        </p:txBody>
      </p:sp>
    </p:spTree>
    <p:extLst>
      <p:ext uri="{BB962C8B-B14F-4D97-AF65-F5344CB8AC3E}">
        <p14:creationId xmlns:p14="http://schemas.microsoft.com/office/powerpoint/2010/main" val="1823522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41AB799-2078-49FF-B53C-87F658913526}"/>
              </a:ext>
            </a:extLst>
          </p:cNvPr>
          <p:cNvSpPr>
            <a:spLocks noGrp="1"/>
          </p:cNvSpPr>
          <p:nvPr>
            <p:ph idx="1"/>
          </p:nvPr>
        </p:nvSpPr>
        <p:spPr>
          <a:xfrm>
            <a:off x="838200" y="1579824"/>
            <a:ext cx="5257800" cy="4801317"/>
          </a:xfrm>
        </p:spPr>
        <p:txBody>
          <a:bodyPr>
            <a:normAutofit lnSpcReduction="10000"/>
          </a:bodyPr>
          <a:lstStyle/>
          <a:p>
            <a:pPr marL="0" indent="0" algn="just">
              <a:spcAft>
                <a:spcPts val="600"/>
              </a:spcAft>
              <a:buNone/>
            </a:pPr>
            <a:r>
              <a:rPr lang="lv-LV" sz="2400" b="1" dirty="0">
                <a:solidFill>
                  <a:srgbClr val="0070C0"/>
                </a:solidFill>
              </a:rPr>
              <a:t>Lielupes upju baseinu apgabals</a:t>
            </a:r>
          </a:p>
          <a:p>
            <a:pPr>
              <a:lnSpc>
                <a:spcPct val="107000"/>
              </a:lnSpc>
              <a:spcAft>
                <a:spcPts val="6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Piesārņoto vietu sanācija </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Kīleveina</a:t>
            </a:r>
            <a:r>
              <a:rPr lang="lv-LV" sz="1800" dirty="0">
                <a:effectLst/>
                <a:latin typeface="Calibri" panose="020F0502020204030204" pitchFamily="34" charset="0"/>
                <a:ea typeface="Calibri" panose="020F0502020204030204" pitchFamily="34" charset="0"/>
                <a:cs typeface="Times New Roman" panose="02020603050405020304" pitchFamily="18" charset="0"/>
              </a:rPr>
              <a:t> grāvis Rīgā; Papildus sanācijas darbi nepieciešami – Olaines ŠBAI </a:t>
            </a:r>
            <a:r>
              <a:rPr lang="lv-LV" sz="1800" i="1" dirty="0" err="1">
                <a:effectLst/>
                <a:latin typeface="Calibri" panose="020F0502020204030204" pitchFamily="34" charset="0"/>
                <a:ea typeface="Calibri" panose="020F0502020204030204" pitchFamily="34" charset="0"/>
                <a:cs typeface="Times New Roman" panose="02020603050405020304" pitchFamily="18" charset="0"/>
              </a:rPr>
              <a:t>Ekolauks</a:t>
            </a:r>
            <a:r>
              <a:rPr lang="lv-LV" sz="1800" dirty="0">
                <a:effectLst/>
                <a:latin typeface="Calibri" panose="020F0502020204030204" pitchFamily="34" charset="0"/>
                <a:ea typeface="Calibri" panose="020F0502020204030204" pitchFamily="34" charset="0"/>
                <a:cs typeface="Times New Roman" panose="02020603050405020304" pitchFamily="18" charset="0"/>
              </a:rPr>
              <a:t>, CSAP </a:t>
            </a:r>
            <a:r>
              <a:rPr lang="lv-LV" sz="1800" i="1" dirty="0">
                <a:effectLst/>
                <a:latin typeface="Calibri" panose="020F0502020204030204" pitchFamily="34" charset="0"/>
                <a:ea typeface="Calibri" panose="020F0502020204030204" pitchFamily="34" charset="0"/>
                <a:cs typeface="Times New Roman" panose="02020603050405020304" pitchFamily="18" charset="0"/>
              </a:rPr>
              <a:t>Getliņi</a:t>
            </a:r>
            <a:r>
              <a:rPr lang="lv-LV" sz="1800" dirty="0">
                <a:effectLst/>
                <a:latin typeface="Calibri" panose="020F0502020204030204" pitchFamily="34" charset="0"/>
                <a:ea typeface="Calibri" panose="020F0502020204030204" pitchFamily="34" charset="0"/>
                <a:cs typeface="Times New Roman" panose="02020603050405020304" pitchFamily="18" charset="0"/>
              </a:rPr>
              <a:t>, Rumbulas lidlauka teritorija;</a:t>
            </a:r>
          </a:p>
          <a:p>
            <a:pPr>
              <a:lnSpc>
                <a:spcPct val="107000"/>
              </a:lnSpc>
              <a:spcAft>
                <a:spcPts val="6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Lauksaimniecības slodzes ietekmes samazināšana </a:t>
            </a:r>
            <a:r>
              <a:rPr lang="lv-LV" sz="1800" dirty="0">
                <a:effectLst/>
                <a:latin typeface="Calibri" panose="020F0502020204030204" pitchFamily="34" charset="0"/>
                <a:ea typeface="Calibri" panose="020F0502020204030204" pitchFamily="34" charset="0"/>
                <a:cs typeface="Times New Roman" panose="02020603050405020304" pitchFamily="18" charset="0"/>
              </a:rPr>
              <a:t>(praktiskie pasākumi+ jaunu datu apkopošana un novērtēšana (par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biogēno</a:t>
            </a:r>
            <a:r>
              <a:rPr lang="lv-LV" sz="1800" dirty="0">
                <a:effectLst/>
                <a:latin typeface="Calibri" panose="020F0502020204030204" pitchFamily="34" charset="0"/>
                <a:ea typeface="Calibri" panose="020F0502020204030204" pitchFamily="34" charset="0"/>
                <a:cs typeface="Times New Roman" panose="02020603050405020304" pitchFamily="18" charset="0"/>
              </a:rPr>
              <a:t> elementu izplatību, aramzemju īpatsvaru, mēslošanas līdzekļu lietošanas apjomu u.c.));</a:t>
            </a:r>
          </a:p>
          <a:p>
            <a:pPr>
              <a:lnSpc>
                <a:spcPct val="107000"/>
              </a:lnSpc>
              <a:spcAft>
                <a:spcPts val="6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Turpināt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pārrobežu sadarbību </a:t>
            </a:r>
            <a:r>
              <a:rPr lang="lv-LV" sz="1800" dirty="0">
                <a:effectLst/>
                <a:latin typeface="Calibri" panose="020F0502020204030204" pitchFamily="34" charset="0"/>
                <a:ea typeface="Calibri" panose="020F0502020204030204" pitchFamily="34" charset="0"/>
                <a:cs typeface="Times New Roman" panose="02020603050405020304" pitchFamily="18" charset="0"/>
              </a:rPr>
              <a:t>ar Lietuvas ģeoloģijas dienestu;</a:t>
            </a:r>
          </a:p>
          <a:p>
            <a:pPr>
              <a:lnSpc>
                <a:spcPct val="107000"/>
              </a:lnSpc>
              <a:spcAft>
                <a:spcPts val="6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Monitoringa tīkla paplašināšana </a:t>
            </a:r>
            <a:r>
              <a:rPr lang="lv-LV" sz="1800" dirty="0">
                <a:effectLst/>
                <a:latin typeface="Calibri" panose="020F0502020204030204" pitchFamily="34" charset="0"/>
                <a:ea typeface="Calibri" panose="020F0502020204030204" pitchFamily="34" charset="0"/>
                <a:cs typeface="Times New Roman" panose="02020603050405020304" pitchFamily="18" charset="0"/>
              </a:rPr>
              <a:t>– jaunu monitoringa staciju ierīkošana (7 stacijas – 20 urbumi).</a:t>
            </a:r>
          </a:p>
          <a:p>
            <a:pPr algn="just"/>
            <a:endParaRPr lang="lv-LV" sz="1600" dirty="0">
              <a:solidFill>
                <a:srgbClr val="00B050"/>
              </a:solidFill>
            </a:endParaRPr>
          </a:p>
        </p:txBody>
      </p:sp>
      <p:sp>
        <p:nvSpPr>
          <p:cNvPr id="5" name="Content Placeholder 2">
            <a:extLst>
              <a:ext uri="{FF2B5EF4-FFF2-40B4-BE49-F238E27FC236}">
                <a16:creationId xmlns:a16="http://schemas.microsoft.com/office/drawing/2014/main" xmlns="" id="{C9638268-5BA3-4B2D-B44F-21189E85F7C6}"/>
              </a:ext>
            </a:extLst>
          </p:cNvPr>
          <p:cNvSpPr txBox="1">
            <a:spLocks/>
          </p:cNvSpPr>
          <p:nvPr/>
        </p:nvSpPr>
        <p:spPr>
          <a:xfrm>
            <a:off x="6329518" y="1581571"/>
            <a:ext cx="4962064" cy="40390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800" b="1" i="0" u="none" strike="noStrike" kern="1200" cap="none" spc="0" normalizeH="0" baseline="0" noProof="0" dirty="0">
                <a:ln>
                  <a:noFill/>
                </a:ln>
                <a:solidFill>
                  <a:srgbClr val="0070C0"/>
                </a:solidFill>
                <a:effectLst/>
                <a:uLnTx/>
                <a:uFillTx/>
                <a:latin typeface="Calibri" panose="020F0502020204030204"/>
                <a:ea typeface="+mn-ea"/>
                <a:cs typeface="+mn-cs"/>
              </a:rPr>
              <a:t>Ventas upju baseinu apgabals</a:t>
            </a:r>
          </a:p>
          <a:p>
            <a:pPr marL="228600" marR="0" lvl="0" indent="-228600" algn="l" defTabSz="914400" rtl="0" eaLnBrk="1" fontAlgn="auto" latinLnBrk="0" hangingPunct="1">
              <a:lnSpc>
                <a:spcPct val="107000"/>
              </a:lnSpc>
              <a:spcBef>
                <a:spcPts val="1000"/>
              </a:spcBef>
              <a:spcAft>
                <a:spcPts val="600"/>
              </a:spcAft>
              <a:buClrTx/>
              <a:buSzTx/>
              <a:buFont typeface="Arial" panose="020B0604020202020204" pitchFamily="34" charset="0"/>
              <a:buChar char="•"/>
              <a:tabLst/>
              <a:defRPr/>
            </a:pPr>
            <a:r>
              <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Piesārņoto vietu sanācija </a:t>
            </a:r>
            <a:r>
              <a:rPr kumimoji="0" lang="lv-LV"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turpināt Liepājas Karostas kanāla sanācijas darbus;</a:t>
            </a:r>
          </a:p>
          <a:p>
            <a:pPr marL="228600" marR="0" lvl="0" indent="-228600" algn="l" defTabSz="914400" rtl="0" eaLnBrk="1" fontAlgn="auto" latinLnBrk="0" hangingPunct="1">
              <a:lnSpc>
                <a:spcPct val="107000"/>
              </a:lnSpc>
              <a:spcBef>
                <a:spcPts val="1000"/>
              </a:spcBef>
              <a:spcAft>
                <a:spcPts val="60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Liepājas </a:t>
            </a:r>
            <a:r>
              <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jūras </a:t>
            </a:r>
            <a:r>
              <a:rPr kumimoji="0" lang="lv-LV"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intrūzijas</a:t>
            </a:r>
            <a:r>
              <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novērtēšana </a:t>
            </a:r>
            <a:r>
              <a:rPr kumimoji="0" lang="lv-LV"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kampaņveidīgs kvalitātes monitorings, regulāri novērojumi, hidroģeoloģiskā modelēšana;</a:t>
            </a:r>
          </a:p>
          <a:p>
            <a:pPr marL="228600" marR="0" lvl="0" indent="-228600" algn="l" defTabSz="914400" rtl="0" eaLnBrk="1" fontAlgn="auto" latinLnBrk="0" hangingPunct="1">
              <a:lnSpc>
                <a:spcPct val="107000"/>
              </a:lnSpc>
              <a:spcBef>
                <a:spcPts val="1000"/>
              </a:spcBef>
              <a:spcAft>
                <a:spcPts val="60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Turpināt </a:t>
            </a:r>
            <a:r>
              <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pārrobežu sadarbību </a:t>
            </a:r>
            <a:r>
              <a:rPr kumimoji="0" lang="lv-LV"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 Lietuvas ģeoloģijas dienestu;</a:t>
            </a:r>
          </a:p>
          <a:p>
            <a:pPr marL="228600" marR="0" lvl="0" indent="-228600" algn="l" defTabSz="914400" rtl="0" eaLnBrk="1" fontAlgn="auto" latinLnBrk="0" hangingPunct="1">
              <a:lnSpc>
                <a:spcPct val="107000"/>
              </a:lnSpc>
              <a:spcBef>
                <a:spcPts val="1000"/>
              </a:spcBef>
              <a:spcAft>
                <a:spcPts val="600"/>
              </a:spcAft>
              <a:buClrTx/>
              <a:buSzTx/>
              <a:buFont typeface="Arial" panose="020B0604020202020204" pitchFamily="34" charset="0"/>
              <a:buChar char="•"/>
              <a:tabLst/>
              <a:defRPr/>
            </a:pPr>
            <a:r>
              <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Monitoringa tīkla paplašināšana </a:t>
            </a:r>
            <a:r>
              <a:rPr kumimoji="0" lang="lv-LV"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jaunu monitoringa staciju ierīkošana (8 stacijas – 20 urbumi).</a:t>
            </a:r>
          </a:p>
        </p:txBody>
      </p:sp>
      <p:sp>
        <p:nvSpPr>
          <p:cNvPr id="6" name="Title 1">
            <a:extLst>
              <a:ext uri="{FF2B5EF4-FFF2-40B4-BE49-F238E27FC236}">
                <a16:creationId xmlns:a16="http://schemas.microsoft.com/office/drawing/2014/main" xmlns="" id="{5F1D4AB6-C95E-407E-9CA7-E1A6E5257C89}"/>
              </a:ext>
            </a:extLst>
          </p:cNvPr>
          <p:cNvSpPr txBox="1">
            <a:spLocks/>
          </p:cNvSpPr>
          <p:nvPr/>
        </p:nvSpPr>
        <p:spPr>
          <a:xfrm>
            <a:off x="1071718" y="3833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4000" b="1" i="0" u="none" strike="noStrike" kern="1200" cap="none" spc="0" normalizeH="0" baseline="0" noProof="0" dirty="0">
                <a:ln>
                  <a:noFill/>
                </a:ln>
                <a:solidFill>
                  <a:srgbClr val="0D4A87"/>
                </a:solidFill>
                <a:effectLst/>
                <a:uLnTx/>
                <a:uFillTx/>
                <a:cs typeface="Calibri" panose="020F0502020204030204" pitchFamily="34" charset="0"/>
              </a:rPr>
              <a:t>Pasākumu programma</a:t>
            </a:r>
            <a:r>
              <a:rPr kumimoji="0" lang="lv-LV" sz="4000" i="0" u="none" strike="noStrike" kern="1200" cap="none" spc="0" normalizeH="0" baseline="0" noProof="0" dirty="0">
                <a:ln>
                  <a:noFill/>
                </a:ln>
                <a:solidFill>
                  <a:srgbClr val="0D4A87"/>
                </a:solidFill>
                <a:effectLst/>
                <a:uLnTx/>
                <a:uFillTx/>
                <a:cs typeface="Calibri" panose="020F0502020204030204" pitchFamily="34" charset="0"/>
              </a:rPr>
              <a:t>:</a:t>
            </a:r>
            <a:r>
              <a:rPr kumimoji="0" lang="lv-LV" sz="4000" b="0" i="0" u="none" strike="noStrike" kern="1200" cap="none" spc="0" normalizeH="0" baseline="0" noProof="0" dirty="0">
                <a:ln>
                  <a:noFill/>
                </a:ln>
                <a:solidFill>
                  <a:srgbClr val="0D4A87"/>
                </a:solidFill>
                <a:effectLst/>
                <a:uLnTx/>
                <a:uFillTx/>
                <a:cs typeface="Calibri" panose="020F0502020204030204" pitchFamily="34" charset="0"/>
              </a:rPr>
              <a:t> papildu pasākumi PŪO </a:t>
            </a:r>
          </a:p>
        </p:txBody>
      </p:sp>
    </p:spTree>
    <p:extLst>
      <p:ext uri="{BB962C8B-B14F-4D97-AF65-F5344CB8AC3E}">
        <p14:creationId xmlns:p14="http://schemas.microsoft.com/office/powerpoint/2010/main" val="4269148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F83F0-12F0-412E-8165-A2CCC229EF16}"/>
              </a:ext>
            </a:extLst>
          </p:cNvPr>
          <p:cNvSpPr>
            <a:spLocks noGrp="1"/>
          </p:cNvSpPr>
          <p:nvPr>
            <p:ph type="title"/>
          </p:nvPr>
        </p:nvSpPr>
        <p:spPr>
          <a:xfrm>
            <a:off x="998290" y="365125"/>
            <a:ext cx="11023134" cy="1325563"/>
          </a:xfrm>
        </p:spPr>
        <p:txBody>
          <a:bodyPr>
            <a:normAutofit/>
          </a:bodyPr>
          <a:lstStyle/>
          <a:p>
            <a:r>
              <a:rPr lang="lv-LV" sz="4000" b="1" dirty="0">
                <a:solidFill>
                  <a:srgbClr val="0D4A87"/>
                </a:solidFill>
              </a:rPr>
              <a:t>Pasākumu programma</a:t>
            </a:r>
            <a:r>
              <a:rPr lang="lv-LV" sz="4000" dirty="0">
                <a:solidFill>
                  <a:srgbClr val="0D4A87"/>
                </a:solidFill>
              </a:rPr>
              <a:t>: nacionāla mēroga pasākumi</a:t>
            </a:r>
          </a:p>
        </p:txBody>
      </p:sp>
      <p:sp>
        <p:nvSpPr>
          <p:cNvPr id="3" name="Content Placeholder 2">
            <a:extLst>
              <a:ext uri="{FF2B5EF4-FFF2-40B4-BE49-F238E27FC236}">
                <a16:creationId xmlns:a16="http://schemas.microsoft.com/office/drawing/2014/main" xmlns="" id="{741AB799-2078-49FF-B53C-87F658913526}"/>
              </a:ext>
            </a:extLst>
          </p:cNvPr>
          <p:cNvSpPr>
            <a:spLocks noGrp="1"/>
          </p:cNvSpPr>
          <p:nvPr>
            <p:ph idx="1"/>
          </p:nvPr>
        </p:nvSpPr>
        <p:spPr>
          <a:xfrm>
            <a:off x="838200" y="1588009"/>
            <a:ext cx="10243657" cy="5022312"/>
          </a:xfrm>
        </p:spPr>
        <p:txBody>
          <a:bodyPr>
            <a:normAutofit fontScale="92500" lnSpcReduction="20000"/>
          </a:bodyPr>
          <a:lstStyle/>
          <a:p>
            <a:pPr>
              <a:lnSpc>
                <a:spcPct val="107000"/>
              </a:lnSpc>
              <a:spcBef>
                <a:spcPts val="600"/>
              </a:spcBef>
              <a:spcAft>
                <a:spcPts val="600"/>
              </a:spcAft>
            </a:pPr>
            <a:r>
              <a:rPr lang="lv-LV" sz="2100" b="1" dirty="0">
                <a:effectLst/>
                <a:latin typeface="Calibri" panose="020F0502020204030204" pitchFamily="34" charset="0"/>
                <a:ea typeface="Calibri" panose="020F0502020204030204" pitchFamily="34" charset="0"/>
                <a:cs typeface="Times New Roman" panose="02020603050405020304" pitchFamily="18" charset="0"/>
              </a:rPr>
              <a:t>PŪO</a:t>
            </a:r>
            <a:r>
              <a:rPr lang="lv-LV" sz="2100" dirty="0">
                <a:effectLst/>
                <a:latin typeface="Calibri" panose="020F0502020204030204" pitchFamily="34" charset="0"/>
                <a:ea typeface="Calibri" panose="020F0502020204030204" pitchFamily="34" charset="0"/>
                <a:cs typeface="Times New Roman" panose="02020603050405020304" pitchFamily="18" charset="0"/>
              </a:rPr>
              <a:t> </a:t>
            </a:r>
            <a:r>
              <a:rPr lang="lv-LV" sz="2100" b="1" dirty="0">
                <a:effectLst/>
                <a:latin typeface="Calibri" panose="020F0502020204030204" pitchFamily="34" charset="0"/>
                <a:ea typeface="Calibri" panose="020F0502020204030204" pitchFamily="34" charset="0"/>
                <a:cs typeface="Times New Roman" panose="02020603050405020304" pitchFamily="18" charset="0"/>
              </a:rPr>
              <a:t>hidroģeoloģisko modeļu izveide</a:t>
            </a:r>
            <a:r>
              <a:rPr lang="lv-LV" sz="2100" dirty="0">
                <a:effectLst/>
                <a:latin typeface="Calibri" panose="020F0502020204030204" pitchFamily="34" charset="0"/>
                <a:ea typeface="Calibri" panose="020F0502020204030204" pitchFamily="34" charset="0"/>
                <a:cs typeface="Times New Roman" panose="02020603050405020304" pitchFamily="18" charset="0"/>
              </a:rPr>
              <a:t>: konceptuālo un matemātisko modeļu izstrāde;</a:t>
            </a:r>
          </a:p>
          <a:p>
            <a:pPr>
              <a:lnSpc>
                <a:spcPct val="107000"/>
              </a:lnSpc>
              <a:spcBef>
                <a:spcPts val="600"/>
              </a:spcBef>
              <a:spcAft>
                <a:spcPts val="600"/>
              </a:spcAft>
            </a:pPr>
            <a:r>
              <a:rPr lang="lv-LV" sz="2100" b="1" dirty="0">
                <a:effectLst/>
                <a:latin typeface="Calibri" panose="020F0502020204030204" pitchFamily="34" charset="0"/>
                <a:ea typeface="Calibri" panose="020F0502020204030204" pitchFamily="34" charset="0"/>
                <a:cs typeface="Times New Roman" panose="02020603050405020304" pitchFamily="18" charset="0"/>
              </a:rPr>
              <a:t>Grozījumi MK noteikumos</a:t>
            </a:r>
            <a:r>
              <a:rPr lang="lv-LV" sz="2100" dirty="0">
                <a:effectLst/>
                <a:latin typeface="Calibri" panose="020F0502020204030204" pitchFamily="34" charset="0"/>
                <a:ea typeface="Calibri" panose="020F0502020204030204" pitchFamily="34" charset="0"/>
                <a:cs typeface="Times New Roman" panose="02020603050405020304" pitchFamily="18" charset="0"/>
              </a:rPr>
              <a:t>, kas paredz ievākt PŪ paraugu atbilstoši LVS ISO prasībām;</a:t>
            </a:r>
          </a:p>
          <a:p>
            <a:pPr>
              <a:lnSpc>
                <a:spcPct val="107000"/>
              </a:lnSpc>
              <a:spcBef>
                <a:spcPts val="600"/>
              </a:spcBef>
              <a:spcAft>
                <a:spcPts val="600"/>
              </a:spcAft>
            </a:pPr>
            <a:r>
              <a:rPr lang="lv-LV" sz="2100" b="1" dirty="0">
                <a:effectLst/>
                <a:latin typeface="Calibri" panose="020F0502020204030204" pitchFamily="34" charset="0"/>
                <a:ea typeface="Calibri" panose="020F0502020204030204" pitchFamily="34" charset="0"/>
                <a:cs typeface="Times New Roman" panose="02020603050405020304" pitchFamily="18" charset="0"/>
              </a:rPr>
              <a:t>PŪ atradnēs uzlabot monitoringa tehnisko aprīkojumu</a:t>
            </a:r>
            <a:r>
              <a:rPr lang="lv-LV" sz="2100" dirty="0">
                <a:effectLst/>
                <a:latin typeface="Calibri" panose="020F0502020204030204" pitchFamily="34" charset="0"/>
                <a:ea typeface="Calibri" panose="020F0502020204030204" pitchFamily="34" charset="0"/>
                <a:cs typeface="Times New Roman" panose="02020603050405020304" pitchFamily="18" charset="0"/>
              </a:rPr>
              <a:t>, nodrošināt automātiskos mērījumus;</a:t>
            </a:r>
          </a:p>
          <a:p>
            <a:pPr>
              <a:lnSpc>
                <a:spcPct val="107000"/>
              </a:lnSpc>
              <a:spcBef>
                <a:spcPts val="600"/>
              </a:spcBef>
              <a:spcAft>
                <a:spcPts val="600"/>
              </a:spcAft>
            </a:pPr>
            <a:r>
              <a:rPr lang="lv-LV" sz="2100" dirty="0">
                <a:effectLst/>
                <a:latin typeface="Calibri" panose="020F0502020204030204" pitchFamily="34" charset="0"/>
                <a:ea typeface="Calibri" panose="020F0502020204030204" pitchFamily="34" charset="0"/>
                <a:cs typeface="Times New Roman" panose="02020603050405020304" pitchFamily="18" charset="0"/>
              </a:rPr>
              <a:t>Veicināt </a:t>
            </a:r>
            <a:r>
              <a:rPr lang="lv-LV" sz="2100" b="1" dirty="0">
                <a:effectLst/>
                <a:latin typeface="Calibri" panose="020F0502020204030204" pitchFamily="34" charset="0"/>
                <a:ea typeface="Calibri" panose="020F0502020204030204" pitchFamily="34" charset="0"/>
                <a:cs typeface="Times New Roman" panose="02020603050405020304" pitchFamily="18" charset="0"/>
              </a:rPr>
              <a:t>pazemes ūdeņu pētījumus</a:t>
            </a:r>
            <a:r>
              <a:rPr lang="lv-LV" sz="2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600"/>
              </a:spcBef>
              <a:spcAft>
                <a:spcPts val="600"/>
              </a:spcAft>
            </a:pPr>
            <a:r>
              <a:rPr lang="lv-LV" sz="2100" dirty="0">
                <a:effectLst/>
                <a:latin typeface="Calibri" panose="020F0502020204030204" pitchFamily="34" charset="0"/>
                <a:ea typeface="Calibri" panose="020F0502020204030204" pitchFamily="34" charset="0"/>
                <a:cs typeface="Times New Roman" panose="02020603050405020304" pitchFamily="18" charset="0"/>
              </a:rPr>
              <a:t>Pazemes ūdeņu </a:t>
            </a:r>
            <a:r>
              <a:rPr lang="lv-LV" sz="2100" b="1" dirty="0">
                <a:effectLst/>
                <a:latin typeface="Calibri" panose="020F0502020204030204" pitchFamily="34" charset="0"/>
                <a:ea typeface="Calibri" panose="020F0502020204030204" pitchFamily="34" charset="0"/>
                <a:cs typeface="Times New Roman" panose="02020603050405020304" pitchFamily="18" charset="0"/>
              </a:rPr>
              <a:t>dabiskās aizsargātības kartes</a:t>
            </a:r>
            <a:r>
              <a:rPr lang="lv-LV" sz="2100" dirty="0">
                <a:effectLst/>
                <a:latin typeface="Calibri" panose="020F0502020204030204" pitchFamily="34" charset="0"/>
                <a:ea typeface="Calibri" panose="020F0502020204030204" pitchFamily="34" charset="0"/>
                <a:cs typeface="Times New Roman" panose="02020603050405020304" pitchFamily="18" charset="0"/>
              </a:rPr>
              <a:t> pilnveidošana (CLC dati, mēslojuma slodzes, karsta apgabali);</a:t>
            </a:r>
          </a:p>
          <a:p>
            <a:pPr>
              <a:lnSpc>
                <a:spcPct val="107000"/>
              </a:lnSpc>
              <a:spcBef>
                <a:spcPts val="600"/>
              </a:spcBef>
              <a:spcAft>
                <a:spcPts val="600"/>
              </a:spcAft>
            </a:pPr>
            <a:r>
              <a:rPr lang="lv-LV" sz="2100" b="1" dirty="0">
                <a:effectLst/>
                <a:latin typeface="Calibri" panose="020F0502020204030204" pitchFamily="34" charset="0"/>
                <a:ea typeface="Calibri" panose="020F0502020204030204" pitchFamily="34" charset="0"/>
                <a:cs typeface="Times New Roman" panose="02020603050405020304" pitchFamily="18" charset="0"/>
              </a:rPr>
              <a:t>Jauno parametru izpēte </a:t>
            </a:r>
            <a:r>
              <a:rPr lang="lv-LV" sz="2100" dirty="0">
                <a:effectLst/>
                <a:latin typeface="Calibri" panose="020F0502020204030204" pitchFamily="34" charset="0"/>
                <a:ea typeface="Calibri" panose="020F0502020204030204" pitchFamily="34" charset="0"/>
                <a:cs typeface="Times New Roman" panose="02020603050405020304" pitchFamily="18" charset="0"/>
              </a:rPr>
              <a:t>(</a:t>
            </a:r>
            <a:r>
              <a:rPr lang="lv-LV" sz="2100" i="1" dirty="0" err="1">
                <a:effectLst/>
                <a:latin typeface="Calibri" panose="020F0502020204030204" pitchFamily="34" charset="0"/>
                <a:ea typeface="Calibri" panose="020F0502020204030204" pitchFamily="34" charset="0"/>
                <a:cs typeface="Times New Roman" panose="02020603050405020304" pitchFamily="18" charset="0"/>
              </a:rPr>
              <a:t>skrīnings</a:t>
            </a:r>
            <a:r>
              <a:rPr lang="lv-LV" sz="2100" dirty="0">
                <a:effectLst/>
                <a:latin typeface="Calibri" panose="020F0502020204030204" pitchFamily="34" charset="0"/>
                <a:ea typeface="Calibri" panose="020F0502020204030204" pitchFamily="34" charset="0"/>
                <a:cs typeface="Times New Roman" panose="02020603050405020304" pitchFamily="18" charset="0"/>
              </a:rPr>
              <a:t>) pazemes ūdeņos (pēc EK PŪ darba grupas izstrādātā vielu saraksta);</a:t>
            </a:r>
          </a:p>
          <a:p>
            <a:pPr>
              <a:lnSpc>
                <a:spcPct val="107000"/>
              </a:lnSpc>
              <a:spcBef>
                <a:spcPts val="600"/>
              </a:spcBef>
              <a:spcAft>
                <a:spcPts val="600"/>
              </a:spcAft>
            </a:pPr>
            <a:r>
              <a:rPr lang="lv-LV" sz="2100" b="1" dirty="0">
                <a:effectLst/>
                <a:latin typeface="Calibri" panose="020F0502020204030204" pitchFamily="34" charset="0"/>
                <a:ea typeface="Calibri" panose="020F0502020204030204" pitchFamily="34" charset="0"/>
                <a:cs typeface="Times New Roman" panose="02020603050405020304" pitchFamily="18" charset="0"/>
              </a:rPr>
              <a:t>Nitrātu </a:t>
            </a:r>
            <a:r>
              <a:rPr lang="lv-LV" sz="2100" b="1" dirty="0" err="1">
                <a:effectLst/>
                <a:latin typeface="Calibri" panose="020F0502020204030204" pitchFamily="34" charset="0"/>
                <a:ea typeface="Calibri" panose="020F0502020204030204" pitchFamily="34" charset="0"/>
                <a:cs typeface="Times New Roman" panose="02020603050405020304" pitchFamily="18" charset="0"/>
              </a:rPr>
              <a:t>skrīnings</a:t>
            </a:r>
            <a:r>
              <a:rPr lang="lv-LV" sz="2100" b="1" dirty="0">
                <a:effectLst/>
                <a:latin typeface="Calibri" panose="020F0502020204030204" pitchFamily="34" charset="0"/>
                <a:ea typeface="Calibri" panose="020F0502020204030204" pitchFamily="34" charset="0"/>
                <a:cs typeface="Times New Roman" panose="02020603050405020304" pitchFamily="18" charset="0"/>
              </a:rPr>
              <a:t> </a:t>
            </a:r>
            <a:r>
              <a:rPr lang="lv-LV" sz="2100" dirty="0">
                <a:effectLst/>
                <a:latin typeface="Calibri" panose="020F0502020204030204" pitchFamily="34" charset="0"/>
                <a:ea typeface="Calibri" panose="020F0502020204030204" pitchFamily="34" charset="0"/>
                <a:cs typeface="Times New Roman" panose="02020603050405020304" pitchFamily="18" charset="0"/>
              </a:rPr>
              <a:t>avotos;</a:t>
            </a:r>
          </a:p>
          <a:p>
            <a:pPr>
              <a:lnSpc>
                <a:spcPct val="107000"/>
              </a:lnSpc>
              <a:spcBef>
                <a:spcPts val="600"/>
              </a:spcBef>
              <a:spcAft>
                <a:spcPts val="600"/>
              </a:spcAft>
            </a:pPr>
            <a:r>
              <a:rPr lang="lv-LV" sz="2100" dirty="0">
                <a:effectLst/>
                <a:latin typeface="Calibri" panose="020F0502020204030204" pitchFamily="34" charset="0"/>
                <a:ea typeface="Calibri" panose="020F0502020204030204" pitchFamily="34" charset="0"/>
                <a:cs typeface="Times New Roman" panose="02020603050405020304" pitchFamily="18" charset="0"/>
              </a:rPr>
              <a:t>No </a:t>
            </a:r>
            <a:r>
              <a:rPr lang="lv-LV" sz="2100" b="1" dirty="0">
                <a:effectLst/>
                <a:latin typeface="Calibri" panose="020F0502020204030204" pitchFamily="34" charset="0"/>
                <a:ea typeface="Calibri" panose="020F0502020204030204" pitchFamily="34" charset="0"/>
                <a:cs typeface="Times New Roman" panose="02020603050405020304" pitchFamily="18" charset="0"/>
              </a:rPr>
              <a:t>pazemes ūdeņiem atkarīgo sauszemes ekosistēmu (PŪASE) </a:t>
            </a:r>
            <a:r>
              <a:rPr lang="lv-LV" sz="2100" dirty="0">
                <a:effectLst/>
                <a:latin typeface="Calibri" panose="020F0502020204030204" pitchFamily="34" charset="0"/>
                <a:ea typeface="Calibri" panose="020F0502020204030204" pitchFamily="34" charset="0"/>
                <a:cs typeface="Times New Roman" panose="02020603050405020304" pitchFamily="18" charset="0"/>
              </a:rPr>
              <a:t>un ar </a:t>
            </a:r>
            <a:r>
              <a:rPr lang="lv-LV" sz="2100" b="1" dirty="0">
                <a:effectLst/>
                <a:latin typeface="Calibri" panose="020F0502020204030204" pitchFamily="34" charset="0"/>
                <a:ea typeface="Calibri" panose="020F0502020204030204" pitchFamily="34" charset="0"/>
                <a:cs typeface="Times New Roman" panose="02020603050405020304" pitchFamily="18" charset="0"/>
              </a:rPr>
              <a:t>pazemes ūdeņiem saistīto saldūdens ekosistēmu (PŪSSE)</a:t>
            </a:r>
            <a:r>
              <a:rPr lang="lv-LV" sz="2100" dirty="0">
                <a:effectLst/>
                <a:latin typeface="Calibri" panose="020F0502020204030204" pitchFamily="34" charset="0"/>
                <a:ea typeface="Calibri" panose="020F0502020204030204" pitchFamily="34" charset="0"/>
                <a:cs typeface="Times New Roman" panose="02020603050405020304" pitchFamily="18" charset="0"/>
              </a:rPr>
              <a:t> </a:t>
            </a:r>
            <a:r>
              <a:rPr lang="lv-LV" sz="2100" b="1" dirty="0">
                <a:effectLst/>
                <a:latin typeface="Calibri" panose="020F0502020204030204" pitchFamily="34" charset="0"/>
                <a:ea typeface="Calibri" panose="020F0502020204030204" pitchFamily="34" charset="0"/>
                <a:cs typeface="Times New Roman" panose="02020603050405020304" pitchFamily="18" charset="0"/>
              </a:rPr>
              <a:t>metodiku pielāgošana</a:t>
            </a:r>
            <a:r>
              <a:rPr lang="lv-LV" sz="2100" dirty="0">
                <a:effectLst/>
                <a:latin typeface="Calibri" panose="020F0502020204030204" pitchFamily="34" charset="0"/>
                <a:ea typeface="Calibri" panose="020F0502020204030204" pitchFamily="34" charset="0"/>
                <a:cs typeface="Times New Roman" panose="02020603050405020304" pitchFamily="18" charset="0"/>
              </a:rPr>
              <a:t>, harmonizācija ar Lietuvas pieeju;</a:t>
            </a:r>
          </a:p>
          <a:p>
            <a:pPr>
              <a:lnSpc>
                <a:spcPct val="107000"/>
              </a:lnSpc>
              <a:spcBef>
                <a:spcPts val="600"/>
              </a:spcBef>
              <a:spcAft>
                <a:spcPts val="600"/>
              </a:spcAft>
            </a:pPr>
            <a:r>
              <a:rPr lang="lv-LV" sz="2100" b="1" dirty="0">
                <a:effectLst/>
                <a:latin typeface="Calibri" panose="020F0502020204030204" pitchFamily="34" charset="0"/>
                <a:ea typeface="Calibri" panose="020F0502020204030204" pitchFamily="34" charset="0"/>
                <a:cs typeface="Times New Roman" panose="02020603050405020304" pitchFamily="18" charset="0"/>
              </a:rPr>
              <a:t>Jaunās Dzeramā ūdens direktīvas prasību ieviešana </a:t>
            </a:r>
            <a:r>
              <a:rPr lang="lv-LV" sz="2100" dirty="0">
                <a:effectLst/>
                <a:latin typeface="Calibri" panose="020F0502020204030204" pitchFamily="34" charset="0"/>
                <a:ea typeface="Calibri" panose="020F0502020204030204" pitchFamily="34" charset="0"/>
                <a:cs typeface="Times New Roman" panose="02020603050405020304" pitchFamily="18" charset="0"/>
              </a:rPr>
              <a:t>(upju sateces baseinu novērtēšana ūdens ieguves vietās, izmēģinājumi </a:t>
            </a:r>
            <a:r>
              <a:rPr lang="lv-LV" sz="2100" dirty="0" err="1" smtClean="0">
                <a:effectLst/>
                <a:latin typeface="Calibri" panose="020F0502020204030204" pitchFamily="34" charset="0"/>
                <a:ea typeface="Calibri" panose="020F0502020204030204" pitchFamily="34" charset="0"/>
                <a:cs typeface="Times New Roman" panose="02020603050405020304" pitchFamily="18" charset="0"/>
              </a:rPr>
              <a:t>pilotter</a:t>
            </a:r>
            <a:r>
              <a:rPr lang="en-US" sz="2100" dirty="0" err="1" smtClean="0">
                <a:effectLst/>
                <a:latin typeface="Calibri" panose="020F0502020204030204" pitchFamily="34" charset="0"/>
                <a:ea typeface="Calibri" panose="020F0502020204030204" pitchFamily="34" charset="0"/>
                <a:cs typeface="Times New Roman" panose="02020603050405020304" pitchFamily="18" charset="0"/>
              </a:rPr>
              <a:t>i</a:t>
            </a:r>
            <a:r>
              <a:rPr lang="lv-LV" sz="2100" dirty="0" err="1" smtClean="0">
                <a:effectLst/>
                <a:latin typeface="Calibri" panose="020F0502020204030204" pitchFamily="34" charset="0"/>
                <a:ea typeface="Calibri" panose="020F0502020204030204" pitchFamily="34" charset="0"/>
                <a:cs typeface="Times New Roman" panose="02020603050405020304" pitchFamily="18" charset="0"/>
              </a:rPr>
              <a:t>torijās</a:t>
            </a:r>
            <a:r>
              <a:rPr lang="lv-LV" sz="2100" dirty="0">
                <a:effectLst/>
                <a:latin typeface="Calibri" panose="020F0502020204030204" pitchFamily="34" charset="0"/>
                <a:ea typeface="Calibri" panose="020F0502020204030204" pitchFamily="34" charset="0"/>
                <a:cs typeface="Times New Roman" panose="02020603050405020304" pitchFamily="18" charset="0"/>
              </a:rPr>
              <a:t>, jauno parametru izpēte.</a:t>
            </a:r>
          </a:p>
          <a:p>
            <a:pPr algn="just"/>
            <a:endParaRPr lang="lv-LV" sz="1600" dirty="0">
              <a:solidFill>
                <a:srgbClr val="00B050"/>
              </a:solidFill>
            </a:endParaRPr>
          </a:p>
        </p:txBody>
      </p:sp>
    </p:spTree>
    <p:extLst>
      <p:ext uri="{BB962C8B-B14F-4D97-AF65-F5344CB8AC3E}">
        <p14:creationId xmlns:p14="http://schemas.microsoft.com/office/powerpoint/2010/main" val="1627030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14FCADB-313B-4B9F-A459-AD2525D9DD3B}"/>
              </a:ext>
            </a:extLst>
          </p:cNvPr>
          <p:cNvSpPr>
            <a:spLocks noGrp="1"/>
          </p:cNvSpPr>
          <p:nvPr>
            <p:ph type="title"/>
          </p:nvPr>
        </p:nvSpPr>
        <p:spPr>
          <a:xfrm>
            <a:off x="674440" y="2319896"/>
            <a:ext cx="11023134" cy="1325563"/>
          </a:xfrm>
        </p:spPr>
        <p:txBody>
          <a:bodyPr>
            <a:normAutofit/>
          </a:bodyPr>
          <a:lstStyle/>
          <a:p>
            <a:pPr algn="ctr"/>
            <a:r>
              <a:rPr lang="lv-LV" b="1" dirty="0">
                <a:solidFill>
                  <a:srgbClr val="0D4A87"/>
                </a:solidFill>
              </a:rPr>
              <a:t>Paldies par uzmanību!</a:t>
            </a:r>
            <a:endParaRPr lang="lv-LV" dirty="0">
              <a:solidFill>
                <a:srgbClr val="0D4A87"/>
              </a:solidFill>
            </a:endParaRPr>
          </a:p>
        </p:txBody>
      </p:sp>
      <p:pic>
        <p:nvPicPr>
          <p:cNvPr id="4" name="Picture 2" descr="http://www.meteo.lv/fs/images/logo/LVGMC_full-2000.png">
            <a:extLst>
              <a:ext uri="{FF2B5EF4-FFF2-40B4-BE49-F238E27FC236}">
                <a16:creationId xmlns:a16="http://schemas.microsoft.com/office/drawing/2014/main" xmlns="" id="{50159D30-2CAE-4E29-B95C-0BF17DD33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2863" y="1129344"/>
            <a:ext cx="4243074" cy="105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8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AB6756F-788F-4B78-A44F-FF966002BA09}"/>
              </a:ext>
            </a:extLst>
          </p:cNvPr>
          <p:cNvSpPr>
            <a:spLocks noGrp="1"/>
          </p:cNvSpPr>
          <p:nvPr>
            <p:ph type="title"/>
          </p:nvPr>
        </p:nvSpPr>
        <p:spPr>
          <a:xfrm>
            <a:off x="838200" y="365125"/>
            <a:ext cx="10515600" cy="1325563"/>
          </a:xfrm>
        </p:spPr>
        <p:txBody>
          <a:bodyPr>
            <a:normAutofit/>
          </a:bodyPr>
          <a:lstStyle/>
          <a:p>
            <a:r>
              <a:rPr kumimoji="0" lang="lv-LV" altLang="lv-LV" sz="3600" b="1" i="0" u="none" strike="noStrike" cap="none" normalizeH="0" baseline="0" dirty="0">
                <a:ln>
                  <a:noFill/>
                </a:ln>
                <a:solidFill>
                  <a:srgbClr val="0D4A87"/>
                </a:solidFill>
                <a:effectLst/>
                <a:latin typeface="+mn-lt"/>
              </a:rPr>
              <a:t>Būtiskākās izmaiņas UBAP salīdzinājumā ar </a:t>
            </a:r>
            <a:r>
              <a:rPr lang="lv-LV" altLang="lv-LV" sz="3600" b="1" dirty="0">
                <a:solidFill>
                  <a:srgbClr val="0D4A87"/>
                </a:solidFill>
                <a:latin typeface="+mn-lt"/>
              </a:rPr>
              <a:t>iepriekšējā perioda (2016-2021) plāniem</a:t>
            </a:r>
            <a:endParaRPr lang="lv-LV" sz="3600" b="1" dirty="0">
              <a:solidFill>
                <a:srgbClr val="0D4A87"/>
              </a:solidFill>
              <a:latin typeface="+mn-lt"/>
            </a:endParaRPr>
          </a:p>
        </p:txBody>
      </p:sp>
      <p:sp>
        <p:nvSpPr>
          <p:cNvPr id="4" name="Rectangle 1">
            <a:extLst>
              <a:ext uri="{FF2B5EF4-FFF2-40B4-BE49-F238E27FC236}">
                <a16:creationId xmlns:a16="http://schemas.microsoft.com/office/drawing/2014/main" xmlns="" id="{C52A7029-2953-4E03-AD62-36E71283B4A2}"/>
              </a:ext>
            </a:extLst>
          </p:cNvPr>
          <p:cNvSpPr>
            <a:spLocks noChangeArrowheads="1"/>
          </p:cNvSpPr>
          <p:nvPr/>
        </p:nvSpPr>
        <p:spPr bwMode="auto">
          <a:xfrm>
            <a:off x="1474471" y="1690688"/>
            <a:ext cx="8724900" cy="430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Pazemes ūdensobjektu (PŪO) robežu pārskatīšana;</a:t>
            </a:r>
          </a:p>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Riska PŪO robežu pārskatīšana;</a:t>
            </a:r>
          </a:p>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Pārrobežu pazemes ūdeņu apsaimniekošana;</a:t>
            </a:r>
          </a:p>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Metodiskie jauninājumi;</a:t>
            </a:r>
          </a:p>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Slodžu novērtējums PŪO;</a:t>
            </a:r>
          </a:p>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PŪO stāvokļa novērtējums;</a:t>
            </a:r>
          </a:p>
          <a:p>
            <a:pPr marL="342900" indent="-342900" defTabSz="914400" eaLnBrk="0" fontAlgn="base" hangingPunct="0">
              <a:lnSpc>
                <a:spcPct val="200000"/>
              </a:lnSpc>
              <a:spcBef>
                <a:spcPct val="0"/>
              </a:spcBef>
              <a:spcAft>
                <a:spcPct val="0"/>
              </a:spcAft>
              <a:buFontTx/>
              <a:buAutoNum type="arabicPeriod"/>
            </a:pPr>
            <a:r>
              <a:rPr lang="lv-LV" altLang="en-US" sz="2000" dirty="0">
                <a:latin typeface="Arial" panose="020B0604020202020204" pitchFamily="34" charset="0"/>
                <a:cs typeface="Arial" panose="020B0604020202020204" pitchFamily="34" charset="0"/>
              </a:rPr>
              <a:t>Pasākumu programma pazemes ūdeņiem. </a:t>
            </a:r>
          </a:p>
        </p:txBody>
      </p:sp>
    </p:spTree>
    <p:extLst>
      <p:ext uri="{BB962C8B-B14F-4D97-AF65-F5344CB8AC3E}">
        <p14:creationId xmlns:p14="http://schemas.microsoft.com/office/powerpoint/2010/main" val="398295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6AD4A43-4672-4578-BCE5-78752867BA2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519735" y="3766640"/>
            <a:ext cx="3998450" cy="2710282"/>
          </a:xfrm>
          <a:prstGeom prst="rect">
            <a:avLst/>
          </a:prstGeom>
          <a:noFill/>
          <a:ln>
            <a:noFill/>
          </a:ln>
        </p:spPr>
      </p:pic>
      <p:pic>
        <p:nvPicPr>
          <p:cNvPr id="9" name="Picture 8">
            <a:extLst>
              <a:ext uri="{FF2B5EF4-FFF2-40B4-BE49-F238E27FC236}">
                <a16:creationId xmlns:a16="http://schemas.microsoft.com/office/drawing/2014/main" xmlns="" id="{AB58021E-952D-4A51-AB55-AFDA3416087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7519735" y="617039"/>
            <a:ext cx="3998450" cy="2710282"/>
          </a:xfrm>
          <a:prstGeom prst="rect">
            <a:avLst/>
          </a:prstGeom>
          <a:noFill/>
          <a:ln>
            <a:noFill/>
          </a:ln>
        </p:spPr>
      </p:pic>
      <p:sp>
        <p:nvSpPr>
          <p:cNvPr id="2" name="Title 1">
            <a:extLst>
              <a:ext uri="{FF2B5EF4-FFF2-40B4-BE49-F238E27FC236}">
                <a16:creationId xmlns:a16="http://schemas.microsoft.com/office/drawing/2014/main" xmlns="" id="{5150B27F-3492-458A-9010-1D382ABB0DF5}"/>
              </a:ext>
            </a:extLst>
          </p:cNvPr>
          <p:cNvSpPr>
            <a:spLocks noGrp="1"/>
          </p:cNvSpPr>
          <p:nvPr>
            <p:ph type="title"/>
          </p:nvPr>
        </p:nvSpPr>
        <p:spPr/>
        <p:txBody>
          <a:bodyPr/>
          <a:lstStyle/>
          <a:p>
            <a:r>
              <a:rPr lang="lv-LV" b="1" dirty="0">
                <a:solidFill>
                  <a:srgbClr val="0D4A87"/>
                </a:solidFill>
              </a:rPr>
              <a:t>PŪO robežu pārskatīšana</a:t>
            </a:r>
          </a:p>
        </p:txBody>
      </p:sp>
      <p:sp>
        <p:nvSpPr>
          <p:cNvPr id="3" name="Content Placeholder 2">
            <a:extLst>
              <a:ext uri="{FF2B5EF4-FFF2-40B4-BE49-F238E27FC236}">
                <a16:creationId xmlns:a16="http://schemas.microsoft.com/office/drawing/2014/main" xmlns="" id="{3C128BF2-8694-4FF3-9D77-ED13A193CF0F}"/>
              </a:ext>
            </a:extLst>
          </p:cNvPr>
          <p:cNvSpPr>
            <a:spLocks noGrp="1"/>
          </p:cNvSpPr>
          <p:nvPr>
            <p:ph idx="1"/>
          </p:nvPr>
        </p:nvSpPr>
        <p:spPr>
          <a:xfrm>
            <a:off x="838198" y="1502460"/>
            <a:ext cx="6225332" cy="4185276"/>
          </a:xfrm>
        </p:spPr>
        <p:txBody>
          <a:bodyPr>
            <a:normAutofit fontScale="92500" lnSpcReduction="10000"/>
          </a:bodyPr>
          <a:lstStyle/>
          <a:p>
            <a:pPr algn="just"/>
            <a:r>
              <a:rPr lang="lv-LV" sz="2000" dirty="0"/>
              <a:t>Veikta PŪO robežu pārskatīšana un nacionālas nozīmes riska PŪO robežu pārdalīšana, kā rezultātā kopējais PŪO skaits Latvijā palielinājies no 16 uz 25 (tajā skaitā 3 riska PŪO)</a:t>
            </a:r>
          </a:p>
          <a:p>
            <a:r>
              <a:rPr lang="lv-LV" sz="2000" dirty="0"/>
              <a:t>Galvenās izmaiņas:</a:t>
            </a:r>
          </a:p>
          <a:p>
            <a:pPr lvl="1" algn="just"/>
            <a:r>
              <a:rPr lang="lv-LV" sz="1600" b="1" dirty="0"/>
              <a:t>vertikālais sadalījums </a:t>
            </a:r>
            <a:r>
              <a:rPr lang="lv-LV" sz="1600" dirty="0"/>
              <a:t>(</a:t>
            </a:r>
            <a:r>
              <a:rPr lang="lv-LV" sz="1600" i="1" dirty="0"/>
              <a:t>pīrāga princips</a:t>
            </a:r>
            <a:r>
              <a:rPr lang="lv-LV" sz="1600" dirty="0"/>
              <a:t>)</a:t>
            </a:r>
            <a:r>
              <a:rPr lang="lv-LV" sz="1600" i="1" dirty="0"/>
              <a:t> </a:t>
            </a:r>
            <a:r>
              <a:rPr lang="lv-LV" sz="1600" dirty="0"/>
              <a:t>– izdalīti pa ūdens nesējslāņu kompleksiem: Famenas-Perma (D</a:t>
            </a:r>
            <a:r>
              <a:rPr lang="lv-LV" sz="1600" baseline="-25000" dirty="0"/>
              <a:t>3</a:t>
            </a:r>
            <a:r>
              <a:rPr lang="lv-LV" sz="1600" i="1" dirty="0"/>
              <a:t>fm</a:t>
            </a:r>
            <a:r>
              <a:rPr lang="lv-LV" sz="1600" dirty="0"/>
              <a:t>-P), Pļaviņu-Amulas (D</a:t>
            </a:r>
            <a:r>
              <a:rPr lang="lv-LV" sz="1600" baseline="-25000" dirty="0"/>
              <a:t>3</a:t>
            </a:r>
            <a:r>
              <a:rPr lang="lv-LV" sz="1600" i="1" dirty="0"/>
              <a:t>pl-aml</a:t>
            </a:r>
            <a:r>
              <a:rPr lang="lv-LV" sz="1600" dirty="0"/>
              <a:t>) un Arukilas-Amatas (D</a:t>
            </a:r>
            <a:r>
              <a:rPr lang="lv-LV" sz="1600" baseline="-25000" dirty="0"/>
              <a:t>2-3</a:t>
            </a:r>
            <a:r>
              <a:rPr lang="lv-LV" sz="1600" i="1" dirty="0"/>
              <a:t>ar-am</a:t>
            </a:r>
            <a:r>
              <a:rPr lang="lv-LV" sz="1600" dirty="0"/>
              <a:t>);</a:t>
            </a:r>
          </a:p>
          <a:p>
            <a:pPr lvl="1" algn="just"/>
            <a:r>
              <a:rPr lang="lv-LV" sz="1600" dirty="0"/>
              <a:t>iespēju robežās </a:t>
            </a:r>
            <a:r>
              <a:rPr lang="lv-LV" sz="1600" b="1" dirty="0"/>
              <a:t>novērsta ūdeņu ar dažādu sastāvu un sateces baseinu apvienošanu </a:t>
            </a:r>
            <a:r>
              <a:rPr lang="lv-LV" sz="1600" dirty="0"/>
              <a:t>vienā objektā;</a:t>
            </a:r>
          </a:p>
          <a:p>
            <a:pPr lvl="1" algn="just"/>
            <a:r>
              <a:rPr lang="lv-LV" sz="1600" dirty="0"/>
              <a:t>Izmaiņu rezultātā </a:t>
            </a:r>
            <a:r>
              <a:rPr lang="lv-LV" sz="1600" b="1" dirty="0"/>
              <a:t>PŪO robežas atsevišķos gadījumos nesaskan ar UBA robežām</a:t>
            </a:r>
            <a:r>
              <a:rPr lang="lv-LV" sz="1600" dirty="0"/>
              <a:t> (īpaši PŪO, kas raksturo dziļākos ūdens nesējslāņus);</a:t>
            </a:r>
          </a:p>
          <a:p>
            <a:pPr lvl="1" algn="just"/>
            <a:r>
              <a:rPr lang="lv-LV" sz="1600" b="1" dirty="0"/>
              <a:t>katrs PŪO tiek pieskaitīts tikai vienam UBA </a:t>
            </a:r>
            <a:r>
              <a:rPr lang="lv-LV" sz="1600" dirty="0"/>
              <a:t>(kurā ietilpst lielākā daļa PŪO teritorijas);</a:t>
            </a:r>
          </a:p>
          <a:p>
            <a:pPr lvl="1" algn="just"/>
            <a:r>
              <a:rPr lang="lv-LV" sz="1600" dirty="0"/>
              <a:t>Turpmākais pazemes ūdeņu </a:t>
            </a:r>
            <a:r>
              <a:rPr lang="lv-LV" sz="1600" b="1" dirty="0"/>
              <a:t>stāvokļa novērtējums tika īstenots PŪO līmenī</a:t>
            </a:r>
            <a:r>
              <a:rPr lang="lv-LV" sz="1600" dirty="0"/>
              <a:t> - teritorijas, kas ietvertas konkrētā UBA novērtējumā, var būt arī ārpus attiecīgā UBA robežām!</a:t>
            </a:r>
          </a:p>
          <a:p>
            <a:pPr lvl="1"/>
            <a:endParaRPr lang="lv-LV" sz="1600" dirty="0"/>
          </a:p>
        </p:txBody>
      </p:sp>
      <p:sp>
        <p:nvSpPr>
          <p:cNvPr id="8" name="Arrow: Down 7">
            <a:extLst>
              <a:ext uri="{FF2B5EF4-FFF2-40B4-BE49-F238E27FC236}">
                <a16:creationId xmlns:a16="http://schemas.microsoft.com/office/drawing/2014/main" xmlns="" id="{6BC59360-8854-4DF8-AE3C-C89CF106EEF8}"/>
              </a:ext>
            </a:extLst>
          </p:cNvPr>
          <p:cNvSpPr/>
          <p:nvPr/>
        </p:nvSpPr>
        <p:spPr>
          <a:xfrm>
            <a:off x="9776227" y="2987655"/>
            <a:ext cx="565608" cy="11018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itle 1">
            <a:extLst>
              <a:ext uri="{FF2B5EF4-FFF2-40B4-BE49-F238E27FC236}">
                <a16:creationId xmlns:a16="http://schemas.microsoft.com/office/drawing/2014/main" xmlns="" id="{5BB58B54-4B35-4DE1-A83A-EAB5912DB9A4}"/>
              </a:ext>
            </a:extLst>
          </p:cNvPr>
          <p:cNvSpPr txBox="1">
            <a:spLocks/>
          </p:cNvSpPr>
          <p:nvPr/>
        </p:nvSpPr>
        <p:spPr>
          <a:xfrm>
            <a:off x="2872577" y="5848035"/>
            <a:ext cx="4548187" cy="7819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1800" b="1" dirty="0">
                <a:solidFill>
                  <a:srgbClr val="0D4A87"/>
                </a:solidFill>
              </a:rPr>
              <a:t>Attēlos – LUBA situācija pirms </a:t>
            </a:r>
          </a:p>
          <a:p>
            <a:pPr algn="r"/>
            <a:r>
              <a:rPr lang="lv-LV" sz="1800" b="1" dirty="0">
                <a:solidFill>
                  <a:srgbClr val="0D4A87"/>
                </a:solidFill>
              </a:rPr>
              <a:t>un pēc PŪO pārdalīšanas:</a:t>
            </a:r>
          </a:p>
        </p:txBody>
      </p:sp>
    </p:spTree>
    <p:extLst>
      <p:ext uri="{BB962C8B-B14F-4D97-AF65-F5344CB8AC3E}">
        <p14:creationId xmlns:p14="http://schemas.microsoft.com/office/powerpoint/2010/main" val="86206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958D618-BCE5-4589-8AC1-5E2A8089D95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235930" y="2866218"/>
            <a:ext cx="2660073" cy="3757353"/>
          </a:xfrm>
          <a:prstGeom prst="rect">
            <a:avLst/>
          </a:prstGeom>
          <a:noFill/>
          <a:ln>
            <a:noFill/>
          </a:ln>
        </p:spPr>
      </p:pic>
      <p:sp>
        <p:nvSpPr>
          <p:cNvPr id="2" name="Title 1">
            <a:extLst>
              <a:ext uri="{FF2B5EF4-FFF2-40B4-BE49-F238E27FC236}">
                <a16:creationId xmlns:a16="http://schemas.microsoft.com/office/drawing/2014/main" xmlns="" id="{5150B27F-3492-458A-9010-1D382ABB0DF5}"/>
              </a:ext>
            </a:extLst>
          </p:cNvPr>
          <p:cNvSpPr>
            <a:spLocks noGrp="1"/>
          </p:cNvSpPr>
          <p:nvPr>
            <p:ph type="title"/>
          </p:nvPr>
        </p:nvSpPr>
        <p:spPr/>
        <p:txBody>
          <a:bodyPr/>
          <a:lstStyle/>
          <a:p>
            <a:r>
              <a:rPr lang="lv-LV" b="1" dirty="0">
                <a:solidFill>
                  <a:srgbClr val="0D4A87"/>
                </a:solidFill>
              </a:rPr>
              <a:t>PŪO robežu pārskatīšana</a:t>
            </a:r>
          </a:p>
        </p:txBody>
      </p:sp>
      <p:sp>
        <p:nvSpPr>
          <p:cNvPr id="3" name="Content Placeholder 2">
            <a:extLst>
              <a:ext uri="{FF2B5EF4-FFF2-40B4-BE49-F238E27FC236}">
                <a16:creationId xmlns:a16="http://schemas.microsoft.com/office/drawing/2014/main" xmlns="" id="{3C128BF2-8694-4FF3-9D77-ED13A193CF0F}"/>
              </a:ext>
            </a:extLst>
          </p:cNvPr>
          <p:cNvSpPr>
            <a:spLocks noGrp="1"/>
          </p:cNvSpPr>
          <p:nvPr>
            <p:ph idx="1"/>
          </p:nvPr>
        </p:nvSpPr>
        <p:spPr>
          <a:xfrm>
            <a:off x="838198" y="1502460"/>
            <a:ext cx="5728857" cy="3900813"/>
          </a:xfrm>
        </p:spPr>
        <p:txBody>
          <a:bodyPr>
            <a:normAutofit fontScale="92500" lnSpcReduction="20000"/>
          </a:bodyPr>
          <a:lstStyle/>
          <a:p>
            <a:pPr algn="just"/>
            <a:r>
              <a:rPr lang="lv-LV" sz="2000" dirty="0"/>
              <a:t>Veikta PŪO robežu pārskatīšana un nacionālas nozīmes riska PŪO robežu pārdalīšana, kā rezultātā kopējais PŪO skaits Latvijā palielinājies no 16 uz 25 (tajā skaitā 3 riska PŪO)</a:t>
            </a:r>
          </a:p>
          <a:p>
            <a:r>
              <a:rPr lang="lv-LV" sz="2000" dirty="0"/>
              <a:t>Galvenās izmaiņas:</a:t>
            </a:r>
          </a:p>
          <a:p>
            <a:pPr lvl="1" algn="just"/>
            <a:r>
              <a:rPr lang="lv-LV" sz="1600" b="1" dirty="0"/>
              <a:t>vertikālais sadalījums </a:t>
            </a:r>
            <a:r>
              <a:rPr lang="lv-LV" sz="1600" dirty="0"/>
              <a:t>(</a:t>
            </a:r>
            <a:r>
              <a:rPr lang="lv-LV" sz="1600" i="1" dirty="0"/>
              <a:t>pīrāga princips</a:t>
            </a:r>
            <a:r>
              <a:rPr lang="lv-LV" sz="1600" dirty="0"/>
              <a:t>)</a:t>
            </a:r>
            <a:r>
              <a:rPr lang="lv-LV" sz="1600" i="1" dirty="0"/>
              <a:t> </a:t>
            </a:r>
            <a:r>
              <a:rPr lang="lv-LV" sz="1600" dirty="0"/>
              <a:t>– izdalīti pa ūdens nesējslāņu kompleksiem: Famenas-Perma (D</a:t>
            </a:r>
            <a:r>
              <a:rPr lang="lv-LV" sz="1600" baseline="-25000" dirty="0"/>
              <a:t>3</a:t>
            </a:r>
            <a:r>
              <a:rPr lang="lv-LV" sz="1600" i="1" dirty="0"/>
              <a:t>fm</a:t>
            </a:r>
            <a:r>
              <a:rPr lang="lv-LV" sz="1600" dirty="0"/>
              <a:t>-P), Pļaviņu-Amulas (D</a:t>
            </a:r>
            <a:r>
              <a:rPr lang="lv-LV" sz="1600" baseline="-25000" dirty="0"/>
              <a:t>3</a:t>
            </a:r>
            <a:r>
              <a:rPr lang="lv-LV" sz="1600" i="1" dirty="0"/>
              <a:t>pl-aml</a:t>
            </a:r>
            <a:r>
              <a:rPr lang="lv-LV" sz="1600" dirty="0"/>
              <a:t>) un Arukilas-Amatas (D</a:t>
            </a:r>
            <a:r>
              <a:rPr lang="lv-LV" sz="1600" baseline="-25000" dirty="0"/>
              <a:t>2-3</a:t>
            </a:r>
            <a:r>
              <a:rPr lang="lv-LV" sz="1600" i="1" dirty="0"/>
              <a:t>ar-am</a:t>
            </a:r>
            <a:r>
              <a:rPr lang="lv-LV" sz="1600" dirty="0"/>
              <a:t>);</a:t>
            </a:r>
          </a:p>
          <a:p>
            <a:pPr lvl="1" algn="just"/>
            <a:r>
              <a:rPr lang="lv-LV" sz="1600" dirty="0"/>
              <a:t>iespēju robežās </a:t>
            </a:r>
            <a:r>
              <a:rPr lang="lv-LV" sz="1600" b="1" dirty="0"/>
              <a:t>novērsta ūdeņu ar dažādu sastāvu un sateces baseinu apvienošanu </a:t>
            </a:r>
            <a:r>
              <a:rPr lang="lv-LV" sz="1600" dirty="0"/>
              <a:t>vienā objektā;</a:t>
            </a:r>
          </a:p>
          <a:p>
            <a:pPr lvl="1" algn="just"/>
            <a:r>
              <a:rPr lang="lv-LV" sz="1600" dirty="0"/>
              <a:t>Izmaiņu rezultātā </a:t>
            </a:r>
            <a:r>
              <a:rPr lang="lv-LV" sz="1600" b="1" dirty="0"/>
              <a:t>PŪO robežas atsevišķos gadījumos nesaskan ar UBA robežām</a:t>
            </a:r>
            <a:r>
              <a:rPr lang="lv-LV" sz="1600" dirty="0"/>
              <a:t> (īpaši PŪO, kas raksturo dziļākos ūdens nesējslāņus);</a:t>
            </a:r>
          </a:p>
          <a:p>
            <a:pPr lvl="1" algn="just"/>
            <a:r>
              <a:rPr lang="lv-LV" sz="1600" b="1" dirty="0"/>
              <a:t>katrs PŪO tiek pieskaitīts tikai vienam UBA </a:t>
            </a:r>
            <a:r>
              <a:rPr lang="lv-LV" sz="1600" dirty="0"/>
              <a:t>(kurā ietilpst lielākā daļa PŪO teritorijas);</a:t>
            </a:r>
          </a:p>
          <a:p>
            <a:pPr lvl="1" algn="just"/>
            <a:r>
              <a:rPr lang="lv-LV" sz="1600" dirty="0"/>
              <a:t>Turpmākais pazemes ūdeņu </a:t>
            </a:r>
            <a:r>
              <a:rPr lang="lv-LV" sz="1600" b="1" dirty="0"/>
              <a:t>stāvokļa novērtējums tika īstenots PŪO līmenī</a:t>
            </a:r>
            <a:r>
              <a:rPr lang="lv-LV" sz="1600" dirty="0"/>
              <a:t> - teritorijas, kas ietvertas konkrētā UBA novērtējumā, var būt arī ārpus attiecīgā UBA robežām!</a:t>
            </a:r>
          </a:p>
          <a:p>
            <a:pPr lvl="1"/>
            <a:endParaRPr lang="lv-LV" sz="1600" dirty="0"/>
          </a:p>
        </p:txBody>
      </p:sp>
      <p:pic>
        <p:nvPicPr>
          <p:cNvPr id="11" name="Picture 10">
            <a:extLst>
              <a:ext uri="{FF2B5EF4-FFF2-40B4-BE49-F238E27FC236}">
                <a16:creationId xmlns:a16="http://schemas.microsoft.com/office/drawing/2014/main" xmlns="" id="{EDBAFAB3-7B2C-40B1-AF3B-E8B77412A0F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798178" y="156672"/>
            <a:ext cx="2660073" cy="3757353"/>
          </a:xfrm>
          <a:prstGeom prst="rect">
            <a:avLst/>
          </a:prstGeom>
          <a:noFill/>
          <a:ln>
            <a:noFill/>
          </a:ln>
        </p:spPr>
      </p:pic>
      <p:sp>
        <p:nvSpPr>
          <p:cNvPr id="8" name="Arrow: Down 7">
            <a:extLst>
              <a:ext uri="{FF2B5EF4-FFF2-40B4-BE49-F238E27FC236}">
                <a16:creationId xmlns:a16="http://schemas.microsoft.com/office/drawing/2014/main" xmlns="" id="{6BC59360-8854-4DF8-AE3C-C89CF106EEF8}"/>
              </a:ext>
            </a:extLst>
          </p:cNvPr>
          <p:cNvSpPr/>
          <p:nvPr/>
        </p:nvSpPr>
        <p:spPr>
          <a:xfrm rot="18735717">
            <a:off x="9175447" y="2685764"/>
            <a:ext cx="565608" cy="11018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itle 1">
            <a:extLst>
              <a:ext uri="{FF2B5EF4-FFF2-40B4-BE49-F238E27FC236}">
                <a16:creationId xmlns:a16="http://schemas.microsoft.com/office/drawing/2014/main" xmlns="" id="{67CA6193-68FF-497C-9254-E9F9765F28BE}"/>
              </a:ext>
            </a:extLst>
          </p:cNvPr>
          <p:cNvSpPr txBox="1">
            <a:spLocks/>
          </p:cNvSpPr>
          <p:nvPr/>
        </p:nvSpPr>
        <p:spPr>
          <a:xfrm>
            <a:off x="4312148" y="5841614"/>
            <a:ext cx="4548187" cy="7819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1800" b="1" dirty="0">
                <a:solidFill>
                  <a:srgbClr val="0D4A87"/>
                </a:solidFill>
              </a:rPr>
              <a:t>Attēlos – VUBA situācija pirms </a:t>
            </a:r>
          </a:p>
          <a:p>
            <a:pPr algn="r"/>
            <a:r>
              <a:rPr lang="lv-LV" sz="1800" b="1" dirty="0">
                <a:solidFill>
                  <a:srgbClr val="0D4A87"/>
                </a:solidFill>
              </a:rPr>
              <a:t>un pēc PŪO pārdalīšanas:</a:t>
            </a:r>
          </a:p>
        </p:txBody>
      </p:sp>
    </p:spTree>
    <p:extLst>
      <p:ext uri="{BB962C8B-B14F-4D97-AF65-F5344CB8AC3E}">
        <p14:creationId xmlns:p14="http://schemas.microsoft.com/office/powerpoint/2010/main" val="26589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91435-D6FA-4C93-BC30-6EF587EC54A8}"/>
              </a:ext>
            </a:extLst>
          </p:cNvPr>
          <p:cNvSpPr>
            <a:spLocks noGrp="1"/>
          </p:cNvSpPr>
          <p:nvPr>
            <p:ph type="title"/>
          </p:nvPr>
        </p:nvSpPr>
        <p:spPr/>
        <p:txBody>
          <a:bodyPr/>
          <a:lstStyle/>
          <a:p>
            <a:r>
              <a:rPr lang="lv-LV" b="1" dirty="0">
                <a:solidFill>
                  <a:srgbClr val="0D4A87"/>
                </a:solidFill>
              </a:rPr>
              <a:t>Riska PŪO robežu pārskatīšana </a:t>
            </a:r>
            <a:r>
              <a:rPr lang="lv-LV" sz="2200" b="1" dirty="0">
                <a:solidFill>
                  <a:srgbClr val="0D4A87"/>
                </a:solidFill>
              </a:rPr>
              <a:t>(VUBA)</a:t>
            </a:r>
          </a:p>
        </p:txBody>
      </p:sp>
      <p:sp>
        <p:nvSpPr>
          <p:cNvPr id="4" name="Content Placeholder 2">
            <a:extLst>
              <a:ext uri="{FF2B5EF4-FFF2-40B4-BE49-F238E27FC236}">
                <a16:creationId xmlns:a16="http://schemas.microsoft.com/office/drawing/2014/main" xmlns="" id="{9A089C0F-B19F-43A3-9A28-F3E76E36606A}"/>
              </a:ext>
            </a:extLst>
          </p:cNvPr>
          <p:cNvSpPr>
            <a:spLocks noGrp="1"/>
          </p:cNvSpPr>
          <p:nvPr>
            <p:ph idx="1"/>
          </p:nvPr>
        </p:nvSpPr>
        <p:spPr>
          <a:xfrm>
            <a:off x="838198" y="1502460"/>
            <a:ext cx="6754093" cy="3900813"/>
          </a:xfrm>
        </p:spPr>
        <p:txBody>
          <a:bodyPr>
            <a:normAutofit/>
          </a:bodyPr>
          <a:lstStyle/>
          <a:p>
            <a:pPr algn="just"/>
            <a:r>
              <a:rPr lang="lv-LV" sz="2100" dirty="0"/>
              <a:t>Izdalītas </a:t>
            </a:r>
            <a:r>
              <a:rPr lang="lv-LV" sz="2100" b="1" dirty="0"/>
              <a:t>riska PŪO F5 </a:t>
            </a:r>
            <a:r>
              <a:rPr lang="lv-LV" sz="2100" dirty="0"/>
              <a:t>«Liepāja un pilsētas DA apkārtne līdz ūdensgūtnei «Otaņķi»» robežas</a:t>
            </a:r>
            <a:endParaRPr lang="lv-LV" sz="2100" b="1" baseline="30000" dirty="0">
              <a:solidFill>
                <a:srgbClr val="0070C0"/>
              </a:solidFill>
            </a:endParaRPr>
          </a:p>
          <a:p>
            <a:r>
              <a:rPr lang="lv-LV" sz="2000" dirty="0"/>
              <a:t>Situācijas raksturojums/veiktās darbības:</a:t>
            </a:r>
          </a:p>
          <a:p>
            <a:pPr lvl="1" algn="just"/>
            <a:r>
              <a:rPr lang="lv-LV" sz="1600" dirty="0"/>
              <a:t>kopš pagājušā gadsimta sākuma </a:t>
            </a:r>
            <a:r>
              <a:rPr lang="lv-LV" sz="1600" b="1" dirty="0"/>
              <a:t>pazemes ūdeņu sasāļošanās negatīvi ietekmējusi ūdensapgādē dominējošo ūdens nesējslāņu kvalitāti;</a:t>
            </a:r>
          </a:p>
          <a:p>
            <a:pPr lvl="1" algn="just"/>
            <a:r>
              <a:rPr lang="lv-LV" sz="1600" dirty="0"/>
              <a:t>pārlieku </a:t>
            </a:r>
            <a:r>
              <a:rPr lang="lv-LV" sz="1600" b="1" dirty="0"/>
              <a:t>intensīvas ūdens ieguves </a:t>
            </a:r>
            <a:r>
              <a:rPr lang="lv-LV" sz="1600" dirty="0"/>
              <a:t>un </a:t>
            </a:r>
            <a:r>
              <a:rPr lang="lv-LV" sz="1600" b="1" dirty="0"/>
              <a:t>jūras intrūzijas procesam labvēlīgu hidroģeoloģisko apstākļu mijiedarbībā </a:t>
            </a:r>
            <a:r>
              <a:rPr lang="lv-LV" sz="1600" dirty="0"/>
              <a:t>Liepājas pilsētas apkārtnē ir attīstījusies </a:t>
            </a:r>
            <a:r>
              <a:rPr lang="lv-LV" sz="1600" b="1" dirty="0"/>
              <a:t>Latvijas mērogā lielākā jūras ūdeņu </a:t>
            </a:r>
            <a:r>
              <a:rPr lang="lv-LV" sz="1600" b="1" dirty="0" err="1"/>
              <a:t>intrūzija</a:t>
            </a:r>
            <a:r>
              <a:rPr lang="lv-LV" sz="1600" b="1" dirty="0"/>
              <a:t>;</a:t>
            </a:r>
          </a:p>
          <a:p>
            <a:pPr lvl="1" algn="just"/>
            <a:r>
              <a:rPr lang="lv-LV" sz="1600" dirty="0"/>
              <a:t>tika izdalīts atsevišķi, lai </a:t>
            </a:r>
            <a:r>
              <a:rPr lang="lv-LV" sz="1600" b="1" dirty="0"/>
              <a:t>veicinātu korektu stāvokļa novērtējumu</a:t>
            </a:r>
            <a:r>
              <a:rPr lang="lv-LV" sz="1600" dirty="0"/>
              <a:t> un </a:t>
            </a:r>
            <a:r>
              <a:rPr lang="lv-LV" sz="1600" b="1" dirty="0"/>
              <a:t>uzlabotu ziņošanas ticamību</a:t>
            </a:r>
            <a:r>
              <a:rPr lang="lv-LV" sz="1600" dirty="0"/>
              <a:t>, kā arī </a:t>
            </a:r>
            <a:r>
              <a:rPr lang="lv-LV" sz="1600" b="1" dirty="0"/>
              <a:t>atvieglotu pētījumu, monitoringa un ūdens apsaimniekošanas pasākumu plānošanu;</a:t>
            </a:r>
          </a:p>
          <a:p>
            <a:pPr lvl="1" algn="just"/>
            <a:r>
              <a:rPr lang="lv-LV" sz="1600" b="1" dirty="0"/>
              <a:t>precizētas fona un robežvērtības;</a:t>
            </a:r>
            <a:endParaRPr lang="lv-LV" sz="1600" b="1" baseline="30000" dirty="0">
              <a:solidFill>
                <a:srgbClr val="0070C0"/>
              </a:solidFill>
            </a:endParaRPr>
          </a:p>
          <a:p>
            <a:pPr lvl="1" algn="just"/>
            <a:r>
              <a:rPr lang="lv-LV" sz="1600" b="1" dirty="0"/>
              <a:t>veikta tendenču analīze.</a:t>
            </a:r>
            <a:endParaRPr lang="lv-LV" sz="1600" b="1" baseline="30000" dirty="0">
              <a:solidFill>
                <a:srgbClr val="0070C0"/>
              </a:solidFill>
            </a:endParaRPr>
          </a:p>
        </p:txBody>
      </p:sp>
      <p:pic>
        <p:nvPicPr>
          <p:cNvPr id="7" name="Picture 6">
            <a:extLst>
              <a:ext uri="{FF2B5EF4-FFF2-40B4-BE49-F238E27FC236}">
                <a16:creationId xmlns:a16="http://schemas.microsoft.com/office/drawing/2014/main" xmlns="" id="{BD340500-B5CB-4795-AFC3-3973466D92DA}"/>
              </a:ext>
            </a:extLst>
          </p:cNvPr>
          <p:cNvPicPr>
            <a:picLocks noChangeAspect="1"/>
          </p:cNvPicPr>
          <p:nvPr/>
        </p:nvPicPr>
        <p:blipFill>
          <a:blip r:embed="rId3"/>
          <a:stretch>
            <a:fillRect/>
          </a:stretch>
        </p:blipFill>
        <p:spPr>
          <a:xfrm>
            <a:off x="8074468" y="1502460"/>
            <a:ext cx="3473296" cy="4776854"/>
          </a:xfrm>
          <a:prstGeom prst="rect">
            <a:avLst/>
          </a:prstGeom>
        </p:spPr>
      </p:pic>
    </p:spTree>
    <p:extLst>
      <p:ext uri="{BB962C8B-B14F-4D97-AF65-F5344CB8AC3E}">
        <p14:creationId xmlns:p14="http://schemas.microsoft.com/office/powerpoint/2010/main" val="2651292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F84240D3-B8D6-46D1-A38D-00CF79F68F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4247" y="2252009"/>
            <a:ext cx="3122260" cy="4411564"/>
          </a:xfrm>
          <a:prstGeom prst="rect">
            <a:avLst/>
          </a:prstGeom>
          <a:noFill/>
          <a:ln>
            <a:noFill/>
          </a:ln>
        </p:spPr>
      </p:pic>
      <p:sp>
        <p:nvSpPr>
          <p:cNvPr id="2" name="Title 1">
            <a:extLst>
              <a:ext uri="{FF2B5EF4-FFF2-40B4-BE49-F238E27FC236}">
                <a16:creationId xmlns:a16="http://schemas.microsoft.com/office/drawing/2014/main" xmlns="" id="{A5D58F3B-A00D-4E2B-B11F-46ED11EDEE14}"/>
              </a:ext>
            </a:extLst>
          </p:cNvPr>
          <p:cNvSpPr>
            <a:spLocks noGrp="1"/>
          </p:cNvSpPr>
          <p:nvPr>
            <p:ph type="title"/>
          </p:nvPr>
        </p:nvSpPr>
        <p:spPr>
          <a:xfrm>
            <a:off x="838200" y="365125"/>
            <a:ext cx="10515600" cy="967667"/>
          </a:xfrm>
        </p:spPr>
        <p:txBody>
          <a:bodyPr/>
          <a:lstStyle/>
          <a:p>
            <a:r>
              <a:rPr lang="lv-LV" b="1" dirty="0">
                <a:solidFill>
                  <a:srgbClr val="0D4A87"/>
                </a:solidFill>
              </a:rPr>
              <a:t>Pārrobežu PŪO</a:t>
            </a:r>
          </a:p>
        </p:txBody>
      </p:sp>
      <p:sp>
        <p:nvSpPr>
          <p:cNvPr id="4" name="Content Placeholder 2">
            <a:extLst>
              <a:ext uri="{FF2B5EF4-FFF2-40B4-BE49-F238E27FC236}">
                <a16:creationId xmlns:a16="http://schemas.microsoft.com/office/drawing/2014/main" xmlns="" id="{D747F02E-6A5B-4D2C-982A-8E70F173CE82}"/>
              </a:ext>
            </a:extLst>
          </p:cNvPr>
          <p:cNvSpPr>
            <a:spLocks noGrp="1"/>
          </p:cNvSpPr>
          <p:nvPr>
            <p:ph idx="1"/>
          </p:nvPr>
        </p:nvSpPr>
        <p:spPr>
          <a:xfrm>
            <a:off x="838201" y="1279713"/>
            <a:ext cx="3655142" cy="4589047"/>
          </a:xfrm>
        </p:spPr>
        <p:txBody>
          <a:bodyPr>
            <a:normAutofit/>
          </a:bodyPr>
          <a:lstStyle/>
          <a:p>
            <a:pPr algn="just"/>
            <a:r>
              <a:rPr lang="lv-LV" sz="2000" dirty="0"/>
              <a:t>Starpvalstu sadarbība tiek veikta ar Lietuvu  un Igauniju</a:t>
            </a:r>
            <a:endParaRPr lang="lv-LV" sz="2000" b="1" baseline="30000" dirty="0">
              <a:solidFill>
                <a:srgbClr val="0070C0"/>
              </a:solidFill>
            </a:endParaRPr>
          </a:p>
          <a:p>
            <a:pPr algn="just"/>
            <a:r>
              <a:rPr lang="lv-LV" sz="2000" dirty="0"/>
              <a:t>Sadarbībā ar Lietuvu:</a:t>
            </a:r>
          </a:p>
          <a:p>
            <a:pPr lvl="1" algn="just"/>
            <a:r>
              <a:rPr lang="lv-LV" sz="1600" b="1" dirty="0"/>
              <a:t>izdalīti pārrobežu PŪO </a:t>
            </a:r>
            <a:r>
              <a:rPr lang="lv-LV" sz="1600" dirty="0"/>
              <a:t>(LUBA – PŪO F3, D11, A5 un A6; VUBA – PŪO F1 un F2);</a:t>
            </a:r>
          </a:p>
          <a:p>
            <a:pPr lvl="1" algn="just"/>
            <a:r>
              <a:rPr lang="lv-LV" sz="1600" b="1" dirty="0"/>
              <a:t>izstrādāta vienota stāvokļa novērtēšanas pieeja</a:t>
            </a:r>
            <a:r>
              <a:rPr lang="lv-LV" sz="1600" dirty="0"/>
              <a:t>;</a:t>
            </a:r>
          </a:p>
          <a:p>
            <a:pPr lvl="1" algn="just"/>
            <a:r>
              <a:rPr lang="lv-LV" sz="1600" b="1" dirty="0"/>
              <a:t>veikts</a:t>
            </a:r>
            <a:r>
              <a:rPr lang="lv-LV" sz="1600" dirty="0"/>
              <a:t> Latvijas-Lietuvas pārrobežu PŪO </a:t>
            </a:r>
            <a:r>
              <a:rPr lang="lv-LV" sz="1600" b="1" dirty="0"/>
              <a:t>sākotnējais ķīmiskā un kvantitatīvā stāvokļa novērtējums</a:t>
            </a:r>
            <a:r>
              <a:rPr lang="lv-LV" sz="1600" dirty="0"/>
              <a:t>;</a:t>
            </a:r>
          </a:p>
          <a:p>
            <a:pPr lvl="1" algn="just"/>
            <a:r>
              <a:rPr lang="lv-LV" sz="1600" dirty="0"/>
              <a:t>2016.gadā </a:t>
            </a:r>
            <a:r>
              <a:rPr lang="lv-LV" sz="1600" b="1" dirty="0"/>
              <a:t>uzsākts pārrobežu pazemes ūdeņu kvalitātes monitorings</a:t>
            </a:r>
          </a:p>
          <a:p>
            <a:pPr lvl="1" algn="just"/>
            <a:endParaRPr lang="lv-LV" sz="1600" dirty="0"/>
          </a:p>
          <a:p>
            <a:pPr lvl="1" algn="just"/>
            <a:endParaRPr lang="lv-LV" sz="2000" dirty="0"/>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pic>
        <p:nvPicPr>
          <p:cNvPr id="10" name="Picture 9">
            <a:extLst>
              <a:ext uri="{FF2B5EF4-FFF2-40B4-BE49-F238E27FC236}">
                <a16:creationId xmlns:a16="http://schemas.microsoft.com/office/drawing/2014/main" xmlns="" id="{2D468232-A9B4-4557-A748-21F6AD499A5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422" y="831560"/>
            <a:ext cx="4746775" cy="3358134"/>
          </a:xfrm>
          <a:prstGeom prst="rect">
            <a:avLst/>
          </a:prstGeom>
          <a:noFill/>
          <a:ln>
            <a:noFill/>
          </a:ln>
        </p:spPr>
      </p:pic>
    </p:spTree>
    <p:extLst>
      <p:ext uri="{BB962C8B-B14F-4D97-AF65-F5344CB8AC3E}">
        <p14:creationId xmlns:p14="http://schemas.microsoft.com/office/powerpoint/2010/main" val="466070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F7215-959D-472B-8613-40B34865D2BB}"/>
              </a:ext>
            </a:extLst>
          </p:cNvPr>
          <p:cNvSpPr>
            <a:spLocks noGrp="1"/>
          </p:cNvSpPr>
          <p:nvPr>
            <p:ph type="title"/>
          </p:nvPr>
        </p:nvSpPr>
        <p:spPr>
          <a:xfrm>
            <a:off x="838200" y="365125"/>
            <a:ext cx="10515600" cy="1340407"/>
          </a:xfrm>
        </p:spPr>
        <p:txBody>
          <a:bodyPr/>
          <a:lstStyle/>
          <a:p>
            <a:r>
              <a:rPr lang="lv-LV" b="1" dirty="0">
                <a:solidFill>
                  <a:srgbClr val="0D4A87"/>
                </a:solidFill>
              </a:rPr>
              <a:t>Metodiskie jauninājumi </a:t>
            </a:r>
            <a:r>
              <a:rPr lang="lv-LV" sz="2200" b="1" dirty="0">
                <a:solidFill>
                  <a:srgbClr val="0D4A87"/>
                </a:solidFill>
              </a:rPr>
              <a:t>(1)</a:t>
            </a:r>
          </a:p>
        </p:txBody>
      </p:sp>
      <p:sp>
        <p:nvSpPr>
          <p:cNvPr id="4" name="Content Placeholder 2">
            <a:extLst>
              <a:ext uri="{FF2B5EF4-FFF2-40B4-BE49-F238E27FC236}">
                <a16:creationId xmlns:a16="http://schemas.microsoft.com/office/drawing/2014/main" xmlns="" id="{423D2B78-D8AD-4560-86AE-6DD77E9F6442}"/>
              </a:ext>
            </a:extLst>
          </p:cNvPr>
          <p:cNvSpPr>
            <a:spLocks noGrp="1"/>
          </p:cNvSpPr>
          <p:nvPr>
            <p:ph idx="1"/>
          </p:nvPr>
        </p:nvSpPr>
        <p:spPr>
          <a:xfrm>
            <a:off x="838200" y="1695346"/>
            <a:ext cx="5026891" cy="4589047"/>
          </a:xfrm>
        </p:spPr>
        <p:txBody>
          <a:bodyPr>
            <a:normAutofit/>
          </a:bodyPr>
          <a:lstStyle/>
          <a:p>
            <a:pPr algn="just"/>
            <a:r>
              <a:rPr lang="lv-LV" sz="2000" dirty="0"/>
              <a:t>Ievērojami uzlabotas metodikas </a:t>
            </a:r>
            <a:r>
              <a:rPr lang="lv-LV" sz="2000" b="1" dirty="0">
                <a:solidFill>
                  <a:srgbClr val="0070C0"/>
                </a:solidFill>
              </a:rPr>
              <a:t>punktveida un izkliedētā piesārņojuma</a:t>
            </a:r>
            <a:r>
              <a:rPr lang="lv-LV" sz="2000" b="1" dirty="0"/>
              <a:t> slodžu būtiskuma novērtēšanai PŪO līmenī</a:t>
            </a:r>
            <a:r>
              <a:rPr lang="lv-LV" sz="2000" dirty="0"/>
              <a:t>:</a:t>
            </a:r>
          </a:p>
          <a:p>
            <a:pPr lvl="1" algn="just"/>
            <a:r>
              <a:rPr lang="lv-LV" sz="1600" b="1" dirty="0"/>
              <a:t>palielināts</a:t>
            </a:r>
            <a:r>
              <a:rPr lang="lv-LV" sz="1600" dirty="0"/>
              <a:t> izmantoto </a:t>
            </a:r>
            <a:r>
              <a:rPr lang="lv-LV" sz="1600" b="1" dirty="0"/>
              <a:t>datu apjoms un veids;</a:t>
            </a:r>
          </a:p>
          <a:p>
            <a:pPr lvl="1" algn="just"/>
            <a:r>
              <a:rPr lang="lv-LV" sz="1600" dirty="0"/>
              <a:t>veikta </a:t>
            </a:r>
            <a:r>
              <a:rPr lang="lv-LV" sz="1600" b="1" dirty="0"/>
              <a:t>salāgošana ar metodikām</a:t>
            </a:r>
            <a:r>
              <a:rPr lang="lv-LV" sz="1600" dirty="0"/>
              <a:t>, kas tiek pielietotas </a:t>
            </a:r>
            <a:r>
              <a:rPr lang="lv-LV" sz="1600" b="1" dirty="0"/>
              <a:t>VŪO slodžu būtiskuma novērtēšanai;</a:t>
            </a:r>
          </a:p>
          <a:p>
            <a:pPr lvl="1" algn="just"/>
            <a:r>
              <a:rPr lang="lv-LV" sz="1600" b="1" dirty="0"/>
              <a:t>minimizēta eksperta vērtējuma nepieciešamība;</a:t>
            </a:r>
          </a:p>
          <a:p>
            <a:pPr lvl="1" algn="just"/>
            <a:r>
              <a:rPr lang="lv-LV" sz="1600" dirty="0"/>
              <a:t>Izmantoti arī </a:t>
            </a:r>
            <a:r>
              <a:rPr lang="lv-LV" sz="1600" b="1" dirty="0"/>
              <a:t>netiešie dati </a:t>
            </a:r>
            <a:r>
              <a:rPr lang="lv-LV" sz="1600" dirty="0"/>
              <a:t>(t.sk. vietas ģeoloģiskie un hidroģeoloģiskie apstākļi), kas var norādīt uz potenciālu piesārņojuma risku jeb izmantots </a:t>
            </a:r>
            <a:r>
              <a:rPr lang="lv-LV" sz="1600" b="1" dirty="0"/>
              <a:t>piesardzības princips;</a:t>
            </a:r>
          </a:p>
          <a:p>
            <a:pPr lvl="1" algn="just"/>
            <a:r>
              <a:rPr lang="lv-LV" sz="1600" dirty="0"/>
              <a:t>slodze noteikta par būtisku PŪO līmenī, ja kaut viens no analizētajiem slodžu veidiem atzīts par ļoti nozīmīgu saskaņā ar izstrādātajiem kritērijiem (</a:t>
            </a:r>
            <a:r>
              <a:rPr lang="lv-LV" sz="1600" b="1" i="1" dirty="0"/>
              <a:t>viens ārā - visi ārā </a:t>
            </a:r>
            <a:r>
              <a:rPr lang="lv-LV" sz="1600" b="1" dirty="0"/>
              <a:t>princips</a:t>
            </a:r>
            <a:r>
              <a:rPr lang="lv-LV" sz="1600" dirty="0"/>
              <a:t>).</a:t>
            </a:r>
          </a:p>
          <a:p>
            <a:pPr lvl="1" algn="just"/>
            <a:endParaRPr lang="lv-LV" sz="2000" dirty="0"/>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sp>
        <p:nvSpPr>
          <p:cNvPr id="5" name="Content Placeholder 2">
            <a:extLst>
              <a:ext uri="{FF2B5EF4-FFF2-40B4-BE49-F238E27FC236}">
                <a16:creationId xmlns:a16="http://schemas.microsoft.com/office/drawing/2014/main" xmlns="" id="{B092C5EB-933D-412C-A5F3-687CD3200454}"/>
              </a:ext>
            </a:extLst>
          </p:cNvPr>
          <p:cNvSpPr txBox="1">
            <a:spLocks/>
          </p:cNvSpPr>
          <p:nvPr/>
        </p:nvSpPr>
        <p:spPr>
          <a:xfrm>
            <a:off x="6326911" y="1705533"/>
            <a:ext cx="5026891" cy="458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dirty="0"/>
              <a:t>Ievērojami uzlabotas uzlabota metodika </a:t>
            </a:r>
            <a:r>
              <a:rPr lang="lv-LV" sz="2000" b="1" dirty="0">
                <a:solidFill>
                  <a:srgbClr val="0070C0"/>
                </a:solidFill>
              </a:rPr>
              <a:t>pazemes ūdeņu ieguves</a:t>
            </a:r>
            <a:r>
              <a:rPr lang="lv-LV" sz="2000" b="1" dirty="0"/>
              <a:t> slodžu būtiskuma novērtēšanai PŪO līmenī</a:t>
            </a:r>
            <a:r>
              <a:rPr lang="lv-LV" sz="2000" dirty="0"/>
              <a:t>:</a:t>
            </a:r>
          </a:p>
          <a:p>
            <a:pPr lvl="1" algn="just"/>
            <a:r>
              <a:rPr lang="lv-LV" sz="1600" dirty="0"/>
              <a:t>papildus ūdens ieguvei pazemes ūdeņu atradnēs, iekļauta arī </a:t>
            </a:r>
            <a:r>
              <a:rPr lang="lv-LV" sz="1600" b="1" dirty="0"/>
              <a:t>ieguve no individuālajiem urbumiem</a:t>
            </a:r>
            <a:r>
              <a:rPr lang="lv-LV" sz="1600" dirty="0"/>
              <a:t> (kuriem izsniegta Ūdens resursu lietošanas atļauja) un </a:t>
            </a:r>
            <a:r>
              <a:rPr lang="lv-LV" sz="1600" b="1" dirty="0"/>
              <a:t>veikta apjomīga šo datu validācija;</a:t>
            </a:r>
          </a:p>
          <a:p>
            <a:pPr lvl="1" algn="just"/>
            <a:r>
              <a:rPr lang="lv-LV" sz="1600" dirty="0"/>
              <a:t>slodze noteikta par būtisku PŪO līmenī, ja vairāk nekā 20% no PŪO platības aizņem teritorijas, kurās novērtēta ļoti nozīmīga ieguves slodze;</a:t>
            </a:r>
          </a:p>
          <a:p>
            <a:pPr lvl="1" algn="just"/>
            <a:r>
              <a:rPr lang="lv-LV" sz="1600" dirty="0"/>
              <a:t>kā papildus kritērijs PŪO ar nevienmērīgi izkliedētu ūdens ieguvi tika izmantots </a:t>
            </a:r>
            <a:r>
              <a:rPr lang="lv-LV" sz="1600" b="1" dirty="0"/>
              <a:t>īpatnējais ūdens ieguves rādītājs</a:t>
            </a:r>
            <a:r>
              <a:rPr lang="lv-LV" sz="1600" dirty="0"/>
              <a:t> (aprēķināts dalot ūdens ieguves apjomu katrā PŪO ar attiecīgo PŪO kopējo platību) – ja šis rādītājs pārsniedza Latvijai noteikto vidējo rādītāju (1.43), tad gala slēdzienā ūdens ieguves slodze tika atzīta par būtisku.</a:t>
            </a:r>
          </a:p>
          <a:p>
            <a:pPr lvl="1" algn="just"/>
            <a:endParaRPr lang="lv-LV" sz="1600" b="1" dirty="0"/>
          </a:p>
          <a:p>
            <a:pPr lvl="1" algn="just"/>
            <a:endParaRPr lang="lv-LV" sz="2000" dirty="0"/>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spTree>
    <p:extLst>
      <p:ext uri="{BB962C8B-B14F-4D97-AF65-F5344CB8AC3E}">
        <p14:creationId xmlns:p14="http://schemas.microsoft.com/office/powerpoint/2010/main" val="20280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F7215-959D-472B-8613-40B34865D2BB}"/>
              </a:ext>
            </a:extLst>
          </p:cNvPr>
          <p:cNvSpPr>
            <a:spLocks noGrp="1"/>
          </p:cNvSpPr>
          <p:nvPr>
            <p:ph type="title"/>
          </p:nvPr>
        </p:nvSpPr>
        <p:spPr>
          <a:xfrm>
            <a:off x="838200" y="365125"/>
            <a:ext cx="10515600" cy="1340407"/>
          </a:xfrm>
        </p:spPr>
        <p:txBody>
          <a:bodyPr/>
          <a:lstStyle/>
          <a:p>
            <a:r>
              <a:rPr lang="lv-LV" b="1" dirty="0">
                <a:solidFill>
                  <a:srgbClr val="0D4A87"/>
                </a:solidFill>
              </a:rPr>
              <a:t>Metodiskie jauninājumi </a:t>
            </a:r>
            <a:r>
              <a:rPr lang="lv-LV" sz="2200" b="1" dirty="0">
                <a:solidFill>
                  <a:srgbClr val="0D4A87"/>
                </a:solidFill>
              </a:rPr>
              <a:t>(2)</a:t>
            </a:r>
          </a:p>
        </p:txBody>
      </p:sp>
      <p:sp>
        <p:nvSpPr>
          <p:cNvPr id="4" name="Content Placeholder 2">
            <a:extLst>
              <a:ext uri="{FF2B5EF4-FFF2-40B4-BE49-F238E27FC236}">
                <a16:creationId xmlns:a16="http://schemas.microsoft.com/office/drawing/2014/main" xmlns="" id="{423D2B78-D8AD-4560-86AE-6DD77E9F6442}"/>
              </a:ext>
            </a:extLst>
          </p:cNvPr>
          <p:cNvSpPr>
            <a:spLocks noGrp="1"/>
          </p:cNvSpPr>
          <p:nvPr>
            <p:ph idx="1"/>
          </p:nvPr>
        </p:nvSpPr>
        <p:spPr>
          <a:xfrm>
            <a:off x="838198" y="2160836"/>
            <a:ext cx="5026891" cy="3042908"/>
          </a:xfrm>
        </p:spPr>
        <p:txBody>
          <a:bodyPr>
            <a:normAutofit/>
          </a:bodyPr>
          <a:lstStyle/>
          <a:p>
            <a:pPr algn="just"/>
            <a:r>
              <a:rPr lang="lv-LV" sz="2000" b="1" dirty="0"/>
              <a:t>Ķīmiskā stāvokļa novērtēšanas metodikā</a:t>
            </a:r>
            <a:r>
              <a:rPr lang="lv-LV" sz="2000" dirty="0"/>
              <a:t>:</a:t>
            </a:r>
          </a:p>
          <a:p>
            <a:pPr lvl="1" algn="just"/>
            <a:r>
              <a:rPr lang="lv-LV" sz="1600" b="1" dirty="0"/>
              <a:t>samazināta nepieciešamība pēc eksperta vērtējuma;</a:t>
            </a:r>
          </a:p>
          <a:p>
            <a:pPr lvl="1" algn="just"/>
            <a:r>
              <a:rPr lang="lv-LV" sz="1600" b="1" dirty="0"/>
              <a:t>iekļauti</a:t>
            </a:r>
            <a:r>
              <a:rPr lang="lv-LV" sz="1600" dirty="0"/>
              <a:t> </a:t>
            </a:r>
            <a:r>
              <a:rPr lang="lv-LV" sz="1600" b="1" dirty="0"/>
              <a:t>būtisku</a:t>
            </a:r>
            <a:r>
              <a:rPr lang="lv-LV" sz="1600" dirty="0"/>
              <a:t> izkliedēto un punktveida piesārņojošo </a:t>
            </a:r>
            <a:r>
              <a:rPr lang="lv-LV" sz="1600" b="1" dirty="0"/>
              <a:t>slodžu kritēriji;</a:t>
            </a:r>
          </a:p>
          <a:p>
            <a:pPr lvl="1" algn="just"/>
            <a:r>
              <a:rPr lang="lv-LV" sz="1600" b="1" dirty="0"/>
              <a:t>iekļauti jūras ūdeņu un</a:t>
            </a:r>
            <a:r>
              <a:rPr lang="lv-LV" sz="1600" dirty="0"/>
              <a:t> </a:t>
            </a:r>
            <a:r>
              <a:rPr lang="lv-LV" sz="1600" b="1" dirty="0"/>
              <a:t>paaugstinātas mineralizācijas ūdeņu </a:t>
            </a:r>
            <a:r>
              <a:rPr lang="lv-LV" sz="1600" b="1" dirty="0" err="1"/>
              <a:t>intrūzijas</a:t>
            </a:r>
            <a:r>
              <a:rPr lang="lv-LV" sz="1600" b="1" dirty="0"/>
              <a:t> testi;</a:t>
            </a:r>
          </a:p>
          <a:p>
            <a:pPr lvl="1" algn="just"/>
            <a:r>
              <a:rPr lang="lv-LV" sz="1600" b="1" dirty="0"/>
              <a:t>noteiktas fona vērtības un robežvērtības visiem Latvijas PŪO</a:t>
            </a:r>
            <a:r>
              <a:rPr lang="lv-LV" sz="1600" dirty="0"/>
              <a:t>, kas izmantotas PŪO ķīmiskā stāvokļa novērtēšanā.</a:t>
            </a:r>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sp>
        <p:nvSpPr>
          <p:cNvPr id="5" name="Content Placeholder 2">
            <a:extLst>
              <a:ext uri="{FF2B5EF4-FFF2-40B4-BE49-F238E27FC236}">
                <a16:creationId xmlns:a16="http://schemas.microsoft.com/office/drawing/2014/main" xmlns="" id="{B092C5EB-933D-412C-A5F3-687CD3200454}"/>
              </a:ext>
            </a:extLst>
          </p:cNvPr>
          <p:cNvSpPr txBox="1">
            <a:spLocks/>
          </p:cNvSpPr>
          <p:nvPr/>
        </p:nvSpPr>
        <p:spPr>
          <a:xfrm>
            <a:off x="6326911" y="2160835"/>
            <a:ext cx="5026891" cy="3113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b="1" dirty="0"/>
              <a:t>Kvantitatīvā stāvokļa novērtēšanas metodikā</a:t>
            </a:r>
            <a:r>
              <a:rPr lang="lv-LV" sz="2000" dirty="0"/>
              <a:t>:</a:t>
            </a:r>
          </a:p>
          <a:p>
            <a:pPr lvl="1" algn="just"/>
            <a:r>
              <a:rPr lang="lv-LV" sz="1600" b="1" dirty="0"/>
              <a:t>papildināta ar būtisku ūdens ieguves slodžu kritēriju</a:t>
            </a:r>
            <a:r>
              <a:rPr lang="lv-LV" sz="1600" dirty="0"/>
              <a:t>;</a:t>
            </a:r>
          </a:p>
          <a:p>
            <a:pPr lvl="1" algn="just"/>
            <a:r>
              <a:rPr lang="lv-LV" sz="1600" b="1" dirty="0"/>
              <a:t>iekļauta</a:t>
            </a:r>
            <a:r>
              <a:rPr lang="lv-LV" sz="1600" dirty="0"/>
              <a:t> </a:t>
            </a:r>
            <a:r>
              <a:rPr lang="lv-LV" sz="1600" b="1" dirty="0"/>
              <a:t>pazemes ūdeņu līmeņu pazeminājumu analīze pazemes ūdeņu atradnēs</a:t>
            </a:r>
            <a:r>
              <a:rPr lang="lv-LV" sz="1600" dirty="0"/>
              <a:t>;</a:t>
            </a:r>
          </a:p>
          <a:p>
            <a:pPr lvl="1" algn="just"/>
            <a:r>
              <a:rPr lang="lv-LV" sz="1600" b="1" dirty="0"/>
              <a:t>iekļauta pazemes ūdeņu līmeņu tendenču analīze reprezentatīvos monitoringa tīkla urbumos;</a:t>
            </a:r>
          </a:p>
          <a:p>
            <a:pPr lvl="1" algn="just"/>
            <a:r>
              <a:rPr lang="lv-LV" sz="1600" b="1" dirty="0"/>
              <a:t>iekļauti jūras ūdeņu un citu paaugstinātas mineralizācijas ūdeņu </a:t>
            </a:r>
            <a:r>
              <a:rPr lang="lv-LV" sz="1600" b="1" dirty="0" err="1"/>
              <a:t>intrūzijas</a:t>
            </a:r>
            <a:r>
              <a:rPr lang="lv-LV" sz="1600" b="1" dirty="0"/>
              <a:t> testi.</a:t>
            </a:r>
          </a:p>
          <a:p>
            <a:pPr lvl="1" algn="just"/>
            <a:endParaRPr lang="lv-LV" sz="1600" dirty="0"/>
          </a:p>
          <a:p>
            <a:pPr lvl="1" algn="just"/>
            <a:endParaRPr lang="lv-LV" sz="1600" b="1" dirty="0"/>
          </a:p>
          <a:p>
            <a:pPr lvl="1" algn="just"/>
            <a:endParaRPr lang="lv-LV" sz="2000" dirty="0"/>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sp>
        <p:nvSpPr>
          <p:cNvPr id="7" name="Content Placeholder 2">
            <a:extLst>
              <a:ext uri="{FF2B5EF4-FFF2-40B4-BE49-F238E27FC236}">
                <a16:creationId xmlns:a16="http://schemas.microsoft.com/office/drawing/2014/main" xmlns="" id="{AF7AAA20-BC4D-46CC-AC96-731138666AB1}"/>
              </a:ext>
            </a:extLst>
          </p:cNvPr>
          <p:cNvSpPr txBox="1">
            <a:spLocks/>
          </p:cNvSpPr>
          <p:nvPr/>
        </p:nvSpPr>
        <p:spPr>
          <a:xfrm>
            <a:off x="838197" y="1682730"/>
            <a:ext cx="10515600" cy="687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dirty="0"/>
              <a:t>Uzlabotas metodikas PŪO </a:t>
            </a:r>
            <a:r>
              <a:rPr lang="lv-LV" sz="2000" b="1" dirty="0">
                <a:solidFill>
                  <a:srgbClr val="0070C0"/>
                </a:solidFill>
              </a:rPr>
              <a:t>kvantitatīvā un ķīmiskā stāvokļa novērtēšanai:</a:t>
            </a:r>
            <a:endParaRPr lang="lv-LV" sz="1600" dirty="0"/>
          </a:p>
          <a:p>
            <a:pPr lvl="1" algn="just"/>
            <a:endParaRPr lang="lv-LV" sz="1600" dirty="0"/>
          </a:p>
        </p:txBody>
      </p:sp>
    </p:spTree>
    <p:extLst>
      <p:ext uri="{BB962C8B-B14F-4D97-AF65-F5344CB8AC3E}">
        <p14:creationId xmlns:p14="http://schemas.microsoft.com/office/powerpoint/2010/main" val="927769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F7215-959D-472B-8613-40B34865D2BB}"/>
              </a:ext>
            </a:extLst>
          </p:cNvPr>
          <p:cNvSpPr>
            <a:spLocks noGrp="1"/>
          </p:cNvSpPr>
          <p:nvPr>
            <p:ph type="title"/>
          </p:nvPr>
        </p:nvSpPr>
        <p:spPr>
          <a:xfrm>
            <a:off x="838200" y="365125"/>
            <a:ext cx="10515600" cy="1340407"/>
          </a:xfrm>
        </p:spPr>
        <p:txBody>
          <a:bodyPr/>
          <a:lstStyle/>
          <a:p>
            <a:r>
              <a:rPr lang="lv-LV" b="1" dirty="0">
                <a:solidFill>
                  <a:srgbClr val="0D4A87"/>
                </a:solidFill>
              </a:rPr>
              <a:t>Metodiskie jauninājumi </a:t>
            </a:r>
            <a:r>
              <a:rPr lang="lv-LV" sz="2200" b="1" dirty="0">
                <a:solidFill>
                  <a:srgbClr val="0D4A87"/>
                </a:solidFill>
              </a:rPr>
              <a:t>(3)</a:t>
            </a:r>
          </a:p>
        </p:txBody>
      </p:sp>
      <p:sp>
        <p:nvSpPr>
          <p:cNvPr id="4" name="Content Placeholder 2">
            <a:extLst>
              <a:ext uri="{FF2B5EF4-FFF2-40B4-BE49-F238E27FC236}">
                <a16:creationId xmlns:a16="http://schemas.microsoft.com/office/drawing/2014/main" xmlns="" id="{423D2B78-D8AD-4560-86AE-6DD77E9F6442}"/>
              </a:ext>
            </a:extLst>
          </p:cNvPr>
          <p:cNvSpPr>
            <a:spLocks noGrp="1"/>
          </p:cNvSpPr>
          <p:nvPr>
            <p:ph idx="1"/>
          </p:nvPr>
        </p:nvSpPr>
        <p:spPr>
          <a:xfrm>
            <a:off x="838200" y="1695346"/>
            <a:ext cx="5026891" cy="4160509"/>
          </a:xfrm>
        </p:spPr>
        <p:txBody>
          <a:bodyPr>
            <a:normAutofit/>
          </a:bodyPr>
          <a:lstStyle/>
          <a:p>
            <a:pPr algn="just"/>
            <a:r>
              <a:rPr lang="lv-LV" sz="2000" dirty="0"/>
              <a:t>Projekta </a:t>
            </a:r>
            <a:r>
              <a:rPr lang="lv-LV" sz="2000" dirty="0" err="1"/>
              <a:t>GroundEco</a:t>
            </a:r>
            <a:r>
              <a:rPr lang="lv-LV" sz="2000" dirty="0"/>
              <a:t> ietvaros </a:t>
            </a:r>
            <a:r>
              <a:rPr lang="lv-LV" sz="2000" b="1" dirty="0"/>
              <a:t>tika izstrādāta metodika</a:t>
            </a:r>
            <a:r>
              <a:rPr lang="lv-LV" sz="2000" dirty="0"/>
              <a:t> </a:t>
            </a:r>
            <a:r>
              <a:rPr lang="lv-LV" sz="2000" b="1" dirty="0">
                <a:solidFill>
                  <a:srgbClr val="0070C0"/>
                </a:solidFill>
              </a:rPr>
              <a:t>no pazemes ūdeņiem atkarīgo sauszemes ekosistēmu (PŪSSE) identificēšanai un novērtēšanai Gaujas-Koivas pārrobežu upju baseinā</a:t>
            </a:r>
            <a:r>
              <a:rPr lang="lv-LV" sz="2000" dirty="0"/>
              <a:t>:</a:t>
            </a:r>
          </a:p>
          <a:p>
            <a:pPr lvl="1" algn="just"/>
            <a:r>
              <a:rPr lang="lv-LV" sz="1600" dirty="0"/>
              <a:t>minētā projekta ietvaros </a:t>
            </a:r>
            <a:r>
              <a:rPr lang="lv-LV" sz="1600" b="1" dirty="0"/>
              <a:t>tika veikta arī šo ekosistēmu identificēšana Gaujas-Koivas pārrobežu upju baseinā;</a:t>
            </a:r>
          </a:p>
          <a:p>
            <a:pPr lvl="1" algn="just"/>
            <a:r>
              <a:rPr lang="lv-LV" sz="1600" dirty="0"/>
              <a:t>projekta WaterAct ietvaros (noslēgsies 2022.gadā) pēc šīs pašas metodikas </a:t>
            </a:r>
            <a:r>
              <a:rPr lang="lv-LV" sz="1600" b="1" i="1" u="sng" dirty="0"/>
              <a:t>tiks</a:t>
            </a:r>
            <a:r>
              <a:rPr lang="lv-LV" sz="1600" b="1" dirty="0"/>
              <a:t> veikta minēto ekosistēmu identificēšana Salacas-Salatsi pārrobežu upju baseinā;</a:t>
            </a:r>
          </a:p>
          <a:p>
            <a:pPr lvl="1" algn="just"/>
            <a:r>
              <a:rPr lang="lv-LV" sz="1600" dirty="0"/>
              <a:t>tāpat projekta WaterAct ietvaros </a:t>
            </a:r>
            <a:r>
              <a:rPr lang="lv-LV" sz="1600" b="1" i="1" u="sng" dirty="0"/>
              <a:t>tiks</a:t>
            </a:r>
            <a:r>
              <a:rPr lang="lv-LV" sz="1600" b="1" dirty="0"/>
              <a:t> veikta identificēto ekosistēmu novērtēšana gan Gaujas/Koivas, gan Salacas-Salatsi pārrobežu upju baseinos.</a:t>
            </a:r>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sp>
        <p:nvSpPr>
          <p:cNvPr id="5" name="Content Placeholder 2">
            <a:extLst>
              <a:ext uri="{FF2B5EF4-FFF2-40B4-BE49-F238E27FC236}">
                <a16:creationId xmlns:a16="http://schemas.microsoft.com/office/drawing/2014/main" xmlns="" id="{B092C5EB-933D-412C-A5F3-687CD3200454}"/>
              </a:ext>
            </a:extLst>
          </p:cNvPr>
          <p:cNvSpPr txBox="1">
            <a:spLocks/>
          </p:cNvSpPr>
          <p:nvPr/>
        </p:nvSpPr>
        <p:spPr>
          <a:xfrm>
            <a:off x="6326911" y="1705534"/>
            <a:ext cx="5026891" cy="4150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dirty="0"/>
              <a:t>LVAF projekta</a:t>
            </a:r>
            <a:r>
              <a:rPr lang="lv-LV" sz="2000" dirty="0">
                <a:solidFill>
                  <a:srgbClr val="0070C0"/>
                </a:solidFill>
              </a:rPr>
              <a:t> </a:t>
            </a:r>
            <a:r>
              <a:rPr lang="lv-LV" sz="2000" dirty="0"/>
              <a:t>ietvaros:</a:t>
            </a:r>
          </a:p>
          <a:p>
            <a:pPr lvl="1" algn="just"/>
            <a:r>
              <a:rPr lang="lv-LV" sz="1600" b="1" i="1" u="sng" dirty="0"/>
              <a:t>tiks</a:t>
            </a:r>
            <a:r>
              <a:rPr lang="lv-LV" sz="1600" b="1" dirty="0"/>
              <a:t> izstrādātas metodikas </a:t>
            </a:r>
            <a:r>
              <a:rPr lang="lv-LV" sz="1600" b="1" dirty="0">
                <a:solidFill>
                  <a:srgbClr val="0070C0"/>
                </a:solidFill>
              </a:rPr>
              <a:t>gan no pazemes ūdeņiem atkarīgo sauszemes ekosistēmu </a:t>
            </a:r>
            <a:r>
              <a:rPr lang="lv-LV" sz="1600" dirty="0"/>
              <a:t>(</a:t>
            </a:r>
            <a:r>
              <a:rPr lang="lv-LV" sz="1600" b="1" dirty="0"/>
              <a:t>ārpus Gaujas-Koivas un Salacas-Salatsi pārrobežu upju baseiniem</a:t>
            </a:r>
            <a:r>
              <a:rPr lang="lv-LV" sz="1600" dirty="0"/>
              <a:t>), </a:t>
            </a:r>
            <a:r>
              <a:rPr lang="lv-LV" sz="1600" b="1" dirty="0">
                <a:solidFill>
                  <a:srgbClr val="0070C0"/>
                </a:solidFill>
              </a:rPr>
              <a:t>gan ar pazemes ūdeņiem saistīto saldūdens ekosistēmu</a:t>
            </a:r>
            <a:r>
              <a:rPr lang="lv-LV" sz="1600" dirty="0"/>
              <a:t> (</a:t>
            </a:r>
            <a:r>
              <a:rPr lang="lv-LV" sz="1600" b="1" dirty="0"/>
              <a:t>visā Latvijas teritorijā</a:t>
            </a:r>
            <a:r>
              <a:rPr lang="lv-LV" sz="1600" dirty="0"/>
              <a:t>) </a:t>
            </a:r>
            <a:r>
              <a:rPr lang="lv-LV" sz="1600" b="1" dirty="0"/>
              <a:t>identificēšanai;</a:t>
            </a:r>
          </a:p>
          <a:p>
            <a:pPr lvl="1" algn="just"/>
            <a:r>
              <a:rPr lang="lv-LV" sz="1600" b="1" i="1" u="sng" dirty="0"/>
              <a:t>tiks</a:t>
            </a:r>
            <a:r>
              <a:rPr lang="lv-LV" sz="1600" b="1" dirty="0"/>
              <a:t> identificētas iepriekš minētās abu veidu ekosistēmas Latvijas teritorijā</a:t>
            </a:r>
            <a:r>
              <a:rPr lang="lv-LV" sz="1600" dirty="0"/>
              <a:t>,</a:t>
            </a:r>
            <a:r>
              <a:rPr lang="lv-LV" sz="1600" b="1" dirty="0"/>
              <a:t> </a:t>
            </a:r>
            <a:r>
              <a:rPr lang="lv-LV" sz="1600" dirty="0"/>
              <a:t>atbilstoši iepriekš minētajam teritoriālajam sadalījumam;</a:t>
            </a:r>
          </a:p>
          <a:p>
            <a:pPr lvl="1" algn="just"/>
            <a:r>
              <a:rPr lang="lv-LV" sz="1600" b="1" i="1" u="sng" dirty="0"/>
              <a:t>tiks</a:t>
            </a:r>
            <a:r>
              <a:rPr lang="lv-LV" sz="1600" b="1" dirty="0"/>
              <a:t> izstrādātas metodikas </a:t>
            </a:r>
            <a:r>
              <a:rPr lang="lv-LV" sz="1600" dirty="0"/>
              <a:t>un pēc tām arī </a:t>
            </a:r>
            <a:r>
              <a:rPr lang="lv-LV" sz="1600" b="1" dirty="0"/>
              <a:t>novērtēts minēto ekosistēmu stāvoklis Latvijas teritorijā</a:t>
            </a:r>
            <a:r>
              <a:rPr lang="lv-LV" sz="1600" dirty="0"/>
              <a:t>,</a:t>
            </a:r>
            <a:r>
              <a:rPr lang="lv-LV" sz="1600" b="1" dirty="0"/>
              <a:t> </a:t>
            </a:r>
            <a:r>
              <a:rPr lang="lv-LV" sz="1600" dirty="0"/>
              <a:t>atbilstoši iepriekš minētajam teritoriālajam sadalījumam.</a:t>
            </a:r>
          </a:p>
          <a:p>
            <a:pPr lvl="1" algn="just"/>
            <a:endParaRPr lang="lv-LV" sz="1600" dirty="0"/>
          </a:p>
          <a:p>
            <a:pPr lvl="1" algn="just"/>
            <a:endParaRPr lang="lv-LV" sz="1600" b="1" dirty="0"/>
          </a:p>
          <a:p>
            <a:pPr lvl="1" algn="just"/>
            <a:endParaRPr lang="lv-LV" sz="2000" dirty="0"/>
          </a:p>
          <a:p>
            <a:pPr lvl="1" algn="just"/>
            <a:endParaRPr lang="lv-LV" sz="1600" dirty="0"/>
          </a:p>
          <a:p>
            <a:pPr lvl="1" algn="just"/>
            <a:endParaRPr lang="lv-LV" sz="1200" dirty="0"/>
          </a:p>
          <a:p>
            <a:pPr lvl="1" algn="just"/>
            <a:endParaRPr lang="lv-LV" sz="1600" dirty="0"/>
          </a:p>
          <a:p>
            <a:pPr lvl="1" algn="just"/>
            <a:endParaRPr lang="lv-LV" sz="1600" dirty="0"/>
          </a:p>
          <a:p>
            <a:pPr algn="just"/>
            <a:endParaRPr lang="lv-LV" sz="2000" dirty="0"/>
          </a:p>
          <a:p>
            <a:pPr lvl="1" algn="just"/>
            <a:endParaRPr lang="lv-LV" sz="1600" dirty="0"/>
          </a:p>
          <a:p>
            <a:pPr lvl="1" algn="just"/>
            <a:endParaRPr lang="lv-LV" sz="1600" dirty="0"/>
          </a:p>
        </p:txBody>
      </p:sp>
    </p:spTree>
    <p:extLst>
      <p:ext uri="{BB962C8B-B14F-4D97-AF65-F5344CB8AC3E}">
        <p14:creationId xmlns:p14="http://schemas.microsoft.com/office/powerpoint/2010/main" val="290522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2068</Words>
  <Application>Microsoft Office PowerPoint</Application>
  <PresentationFormat>Widescreen</PresentationFormat>
  <Paragraphs>211</Paragraphs>
  <Slides>17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Office dizains</vt:lpstr>
      <vt:lpstr>PowerPoint Presentation</vt:lpstr>
      <vt:lpstr>Būtiskākās izmaiņas UBAP salīdzinājumā ar iepriekšējā perioda (2016-2021) plāniem</vt:lpstr>
      <vt:lpstr>PŪO robežu pārskatīšana</vt:lpstr>
      <vt:lpstr>PŪO robežu pārskatīšana</vt:lpstr>
      <vt:lpstr>Riska PŪO robežu pārskatīšana (VUBA)</vt:lpstr>
      <vt:lpstr>Pārrobežu PŪO</vt:lpstr>
      <vt:lpstr>Metodiskie jauninājumi (1)</vt:lpstr>
      <vt:lpstr>Metodiskie jauninājumi (2)</vt:lpstr>
      <vt:lpstr>Metodiskie jauninājumi (3)</vt:lpstr>
      <vt:lpstr>Slodzes - punktveida (1)</vt:lpstr>
      <vt:lpstr>Slodzes – difūzā un ieguves (2)</vt:lpstr>
      <vt:lpstr>Slodzes - specifiskās (3)</vt:lpstr>
      <vt:lpstr>PŪO stāvoklis (1)</vt:lpstr>
      <vt:lpstr>PŪO stāvoklis (2) + izņēmumi</vt:lpstr>
      <vt:lpstr>PowerPoint Presentation</vt:lpstr>
      <vt:lpstr>Pasākumu programma: nacionāla mēroga pasākumi</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2021-06-29T20:12:43Z</dcterms:created>
  <dcterms:modified xsi:type="dcterms:W3CDTF">2021-06-29T20:12:50Z</dcterms:modified>
</cp:coreProperties>
</file>