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drKAB8yYxpJkUAzfIa0ZVFSJV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50" autoAdjust="0"/>
  </p:normalViewPr>
  <p:slideViewPr>
    <p:cSldViewPr snapToGrid="0"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853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653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dcfc95b2d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ddcfc95b2d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ddcfc95b2d_4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848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dd98d63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dd98d63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ddd98d630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21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007ba37d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007ba37d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e007ba37d0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749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dcfc95b2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dcfc95b2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ddcfc95b2d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77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08de8900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08de8900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e08de89002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83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dcfc95b2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dcfc95b2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ddcfc95b2d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814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dcfc95b2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dcfc95b2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ddcfc95b2d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780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152a2acd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152a2acd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e152a2acd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279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dcfc95b2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dcfc95b2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ddcfc95b2d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45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152a2acd5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152a2acd5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e152a2acd5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60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dcfc95b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dcfc95b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ddcfc95b2d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93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08de890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08de8900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e08de89002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861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cfc95b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dcfc95b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gddcfc95b2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69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0e3588ea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0e3588ea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e0e3588ea9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815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8de8900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8de8900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8de89002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0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dcfc95b2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dcfc95b2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gddcfc95b2d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61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08de8900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08de8900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e08de89002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250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007ba37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007ba37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e007ba37d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lv-LV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862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93AF"/>
              </a:buClr>
              <a:buSzPts val="3200"/>
              <a:buNone/>
              <a:defRPr>
                <a:solidFill>
                  <a:srgbClr val="8893AF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93AF"/>
              </a:buClr>
              <a:buSzPts val="2800"/>
              <a:buNone/>
              <a:defRPr>
                <a:solidFill>
                  <a:srgbClr val="8893AF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93AF"/>
              </a:buClr>
              <a:buSzPts val="2400"/>
              <a:buNone/>
              <a:defRPr>
                <a:solidFill>
                  <a:srgbClr val="8893A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>
                <a:solidFill>
                  <a:srgbClr val="8893A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93AF"/>
              </a:buClr>
              <a:buSzPts val="2000"/>
              <a:buNone/>
              <a:defRPr sz="2000">
                <a:solidFill>
                  <a:srgbClr val="8893AF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93AF"/>
              </a:buClr>
              <a:buSzPts val="1800"/>
              <a:buNone/>
              <a:defRPr sz="1800">
                <a:solidFill>
                  <a:srgbClr val="8893AF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93AF"/>
              </a:buClr>
              <a:buSzPts val="1600"/>
              <a:buNone/>
              <a:defRPr sz="1600">
                <a:solidFill>
                  <a:srgbClr val="8893AF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93AF"/>
              </a:buClr>
              <a:buSzPts val="1400"/>
              <a:buNone/>
              <a:defRPr sz="1400">
                <a:solidFill>
                  <a:srgbClr val="8893AF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50673" y="1877944"/>
            <a:ext cx="8350394" cy="386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algn="r"/>
            <a:r>
              <a:rPr lang="lv-LV" sz="8000" b="1" cap="all" dirty="0">
                <a:solidFill>
                  <a:schemeClr val="tx1"/>
                </a:solidFill>
              </a:rPr>
              <a:t>Lielupes UN Ventas UPJU BASEINU APGABALU APSAIMNIEKOŠANAS un plūdu riska pārvaldības PLĀNI 2022.-2027. GADAM</a:t>
            </a:r>
          </a:p>
          <a:p>
            <a:pPr algn="r"/>
            <a:endParaRPr lang="lv-LV" sz="8000" b="1" cap="all" dirty="0">
              <a:solidFill>
                <a:schemeClr val="tx1"/>
              </a:solidFill>
            </a:endParaRPr>
          </a:p>
          <a:p>
            <a:pPr algn="r"/>
            <a:r>
              <a:rPr lang="lv-LV" sz="8000" b="1" cap="all" dirty="0">
                <a:solidFill>
                  <a:schemeClr val="tx1"/>
                </a:solidFill>
              </a:rPr>
              <a:t>Slodzes uz virszemes ūdeņiem un </a:t>
            </a:r>
          </a:p>
          <a:p>
            <a:pPr algn="r"/>
            <a:r>
              <a:rPr lang="lv-LV" sz="8000" b="1" cap="all" dirty="0">
                <a:solidFill>
                  <a:schemeClr val="tx1"/>
                </a:solidFill>
              </a:rPr>
              <a:t>pasākumu programmas</a:t>
            </a:r>
            <a:endParaRPr lang="lv-LV" sz="8000" cap="all" dirty="0">
              <a:solidFill>
                <a:schemeClr val="tx1"/>
              </a:solidFill>
            </a:endParaRPr>
          </a:p>
          <a:p>
            <a:pPr algn="r"/>
            <a:r>
              <a:rPr lang="ro-RO" sz="4000" cap="all" dirty="0">
                <a:solidFill>
                  <a:schemeClr val="tx1"/>
                </a:solidFill>
              </a:rPr>
              <a:t/>
            </a:r>
            <a:br>
              <a:rPr lang="ro-RO" sz="4000" cap="all" dirty="0">
                <a:solidFill>
                  <a:schemeClr val="tx1"/>
                </a:solidFill>
              </a:rPr>
            </a:br>
            <a:r>
              <a:rPr lang="lv-LV" sz="6000" cap="all" dirty="0" err="1">
                <a:solidFill>
                  <a:schemeClr val="tx1"/>
                </a:solidFill>
              </a:rPr>
              <a:t>L.Fībiga</a:t>
            </a:r>
            <a:r>
              <a:rPr lang="lv-LV" sz="6000" cap="all" dirty="0">
                <a:solidFill>
                  <a:schemeClr val="tx1"/>
                </a:solidFill>
              </a:rPr>
              <a:t>/</a:t>
            </a:r>
          </a:p>
          <a:p>
            <a:pPr algn="r"/>
            <a:r>
              <a:rPr lang="lv-LV" sz="5000" cap="all" dirty="0" err="1">
                <a:solidFill>
                  <a:schemeClr val="tx1"/>
                </a:solidFill>
              </a:rPr>
              <a:t>M.pavlovska</a:t>
            </a:r>
            <a:r>
              <a:rPr lang="lv-LV" sz="5000" cap="all" dirty="0">
                <a:solidFill>
                  <a:schemeClr val="tx1"/>
                </a:solidFill>
              </a:rPr>
              <a:t>, </a:t>
            </a:r>
            <a:r>
              <a:rPr lang="lv-LV" sz="5000" cap="all" dirty="0" err="1">
                <a:solidFill>
                  <a:schemeClr val="tx1"/>
                </a:solidFill>
              </a:rPr>
              <a:t>I.Aršauska</a:t>
            </a:r>
            <a:r>
              <a:rPr lang="lv-LV" sz="5000" cap="all" dirty="0">
                <a:solidFill>
                  <a:schemeClr val="tx1"/>
                </a:solidFill>
              </a:rPr>
              <a:t>, </a:t>
            </a:r>
            <a:r>
              <a:rPr lang="lv-LV" sz="5000" cap="all" dirty="0" err="1">
                <a:solidFill>
                  <a:schemeClr val="tx1"/>
                </a:solidFill>
              </a:rPr>
              <a:t>M.Bruzgo</a:t>
            </a:r>
            <a:endParaRPr lang="en-US" sz="5000" cap="all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0" i="0" u="none" strike="noStrike" cap="none" baseline="30000" dirty="0">
              <a:solidFill>
                <a:srgbClr val="0D4A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057400" y="5605129"/>
            <a:ext cx="6400800" cy="56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200" b="0" i="0" u="none" strike="noStrike" cap="none">
              <a:solidFill>
                <a:srgbClr val="0D4A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 descr="/Users/an/Documents/JAMUNA/DARBS/VECIE FAILI/LVVGMC/stila gramata/LVGMC_IDENTITATE_DARBA FAILI/ELEKTRONISKIE MEDIJI/PPT PREZENTĀCIJA/pilnais logo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536" y="638323"/>
            <a:ext cx="3846096" cy="9268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60B1D405-2D26-46CC-BB6B-33FA642F8CAB}"/>
              </a:ext>
            </a:extLst>
          </p:cNvPr>
          <p:cNvSpPr txBox="1">
            <a:spLocks/>
          </p:cNvSpPr>
          <p:nvPr/>
        </p:nvSpPr>
        <p:spPr>
          <a:xfrm>
            <a:off x="3946712" y="6165278"/>
            <a:ext cx="4800600" cy="4247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lv-LV" sz="2400" cap="all" dirty="0"/>
              <a:t>30.06.2021.</a:t>
            </a:r>
            <a:endParaRPr lang="en-US" sz="24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dcfc95b2d_4_2"/>
          <p:cNvSpPr txBox="1">
            <a:spLocks noGrp="1"/>
          </p:cNvSpPr>
          <p:nvPr>
            <p:ph type="title"/>
          </p:nvPr>
        </p:nvSpPr>
        <p:spPr>
          <a:xfrm>
            <a:off x="106200" y="-1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lv-LV" sz="3200" dirty="0">
                <a:solidFill>
                  <a:schemeClr val="lt1"/>
                </a:solidFill>
              </a:rPr>
              <a:t>PUNKTVEIDA PIESĀRŅOJUMA BŪTISKI IETEKMĒTIE ŪO VENTAS UBA</a:t>
            </a:r>
            <a:endParaRPr dirty="0"/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9CB5CCDC-BF6B-4164-A8FF-41AE13D7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1213786"/>
            <a:ext cx="4278890" cy="56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dd98d630c_0_0"/>
          <p:cNvSpPr txBox="1">
            <a:spLocks noGrp="1"/>
          </p:cNvSpPr>
          <p:nvPr>
            <p:ph type="title"/>
          </p:nvPr>
        </p:nvSpPr>
        <p:spPr>
          <a:xfrm>
            <a:off x="0" y="19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PAPILDUS PASĀKUMI PUNKTVEIDA PIESĀRŅOJUMA SLODZES SAMAZINĀŠANAI</a:t>
            </a:r>
            <a:endParaRPr sz="3200" dirty="0"/>
          </a:p>
        </p:txBody>
      </p:sp>
      <p:sp>
        <p:nvSpPr>
          <p:cNvPr id="181" name="Google Shape;181;gddd98d630c_0_0"/>
          <p:cNvSpPr txBox="1">
            <a:spLocks noGrp="1"/>
          </p:cNvSpPr>
          <p:nvPr>
            <p:ph type="body" idx="1"/>
          </p:nvPr>
        </p:nvSpPr>
        <p:spPr>
          <a:xfrm>
            <a:off x="457200" y="1337638"/>
            <a:ext cx="8229600" cy="53257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989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•"/>
            </a:pPr>
            <a:r>
              <a:rPr lang="lv-LV" sz="2900" dirty="0"/>
              <a:t>Novērtēt izmaksu efektivitāti notekūdeņu attīrīšanas iekārtu (NAI) efektivitātes uzlabošanai ŪO kvalitātes mērķa sasniegšanai;</a:t>
            </a:r>
          </a:p>
          <a:p>
            <a:pPr marL="457200" lvl="0" indent="-3989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•"/>
            </a:pPr>
            <a:endParaRPr sz="2900" dirty="0"/>
          </a:p>
          <a:p>
            <a:pPr marL="457200" lvl="0" indent="-398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2900" dirty="0"/>
              <a:t>Pārskatīt operatoriem izsniegtās piesārņojošās darbības atļaujas, veikt izmaiņas atļautajos piesārņojošo vielu novadīšanas apjomos, atbilstoši iepriekš minētā pasākuma izpildes gaitā iegūtajiem rezultātiem;</a:t>
            </a:r>
          </a:p>
          <a:p>
            <a:pPr marL="457200" lvl="0" indent="-398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sz="2900" dirty="0"/>
          </a:p>
          <a:p>
            <a:pPr marL="457200" lvl="0" indent="-398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2900" dirty="0"/>
              <a:t>Uzlabot NAI darbību, lai sasniegtu prasības ŪO kvalitātes mērķa sasniegšanai, atbilstoši VVD veiktajām izmaiņām piesārņojošās darbības atļaujā.</a:t>
            </a:r>
            <a:endParaRPr sz="29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007ba37d0_0_6"/>
          <p:cNvSpPr txBox="1">
            <a:spLocks noGrp="1"/>
          </p:cNvSpPr>
          <p:nvPr>
            <p:ph type="title"/>
          </p:nvPr>
        </p:nvSpPr>
        <p:spPr>
          <a:xfrm>
            <a:off x="297250" y="-1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PAPILDUS PASĀKUMI ŪO, kuriem veikts izmaksu efektivitātes novērtējums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188" name="Google Shape;188;ge007ba37d0_0_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lv-LV"/>
              <a:t>Jaunu NAI būvniecība</a:t>
            </a:r>
            <a:endParaRPr/>
          </a:p>
          <a:p>
            <a:pPr marL="990000" lvl="0" indent="-307974" algn="l" rtl="0"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lv-LV" sz="2700"/>
              <a:t>CE&lt;2000</a:t>
            </a:r>
            <a:endParaRPr sz="27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lv-LV"/>
              <a:t>NAI darbības uzlabošana - </a:t>
            </a:r>
            <a:r>
              <a:rPr lang="lv-LV" sz="2983"/>
              <a:t>esošo NAI apkalpošanas uzlabošana (NAI elementu izbūve/ rekonstrukcija/ demontāža, NAI tvertņu apkope, bio-dīķu/filtru tīrīšana u.c.), kas veicina attīrīšanas kvalitātes uzlabošanu vai pilnveidi</a:t>
            </a:r>
            <a:endParaRPr sz="2983"/>
          </a:p>
          <a:p>
            <a:pPr marL="990000" lvl="0" indent="-313017" algn="l" rtl="0">
              <a:spcBef>
                <a:spcPts val="0"/>
              </a:spcBef>
              <a:spcAft>
                <a:spcPts val="0"/>
              </a:spcAft>
              <a:buSzPts val="1329"/>
              <a:buChar char="●"/>
            </a:pPr>
            <a:r>
              <a:rPr lang="lv-LV" sz="2729"/>
              <a:t>CE&lt;2000</a:t>
            </a:r>
            <a:endParaRPr sz="2729"/>
          </a:p>
          <a:p>
            <a:pPr marL="990000" lvl="0" indent="-313017" algn="l" rtl="0">
              <a:spcBef>
                <a:spcPts val="0"/>
              </a:spcBef>
              <a:spcAft>
                <a:spcPts val="0"/>
              </a:spcAft>
              <a:buSzPts val="1329"/>
              <a:buChar char="●"/>
            </a:pPr>
            <a:r>
              <a:rPr lang="lv-LV" sz="2729"/>
              <a:t>CE 2000-10 000</a:t>
            </a:r>
            <a:endParaRPr sz="2729"/>
          </a:p>
          <a:p>
            <a:pPr marL="990000" lvl="0" indent="-313017" algn="l" rtl="0">
              <a:spcBef>
                <a:spcPts val="0"/>
              </a:spcBef>
              <a:spcAft>
                <a:spcPts val="0"/>
              </a:spcAft>
              <a:buSzPts val="1329"/>
              <a:buChar char="●"/>
            </a:pPr>
            <a:r>
              <a:rPr lang="lv-LV" sz="2729"/>
              <a:t>CE 10 000-100 000</a:t>
            </a:r>
            <a:endParaRPr sz="2729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dcfc95b2d_0_12"/>
          <p:cNvSpPr txBox="1">
            <a:spLocks noGrp="1"/>
          </p:cNvSpPr>
          <p:nvPr>
            <p:ph type="title"/>
          </p:nvPr>
        </p:nvSpPr>
        <p:spPr>
          <a:xfrm>
            <a:off x="266700" y="9366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IZKLIEDĒTĀ PIESĀRŅOJUMA BŪTISKI IETEKMĒTIE ŪO LIELUPES UBA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="" xmlns:a16="http://schemas.microsoft.com/office/drawing/2014/main" id="{D0DC6D10-98F2-4C40-BEEE-AB4086D3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14" y="1153139"/>
            <a:ext cx="8062686" cy="5704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08de89002_0_12"/>
          <p:cNvSpPr txBox="1">
            <a:spLocks noGrp="1"/>
          </p:cNvSpPr>
          <p:nvPr>
            <p:ph type="title"/>
          </p:nvPr>
        </p:nvSpPr>
        <p:spPr>
          <a:xfrm>
            <a:off x="266700" y="9366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IZKLIEDĒTĀ PIESĀRŅOJUMA BŪTISKI IETEKMĒTIE ŪO VENTAS UBA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="" xmlns:a16="http://schemas.microsoft.com/office/drawing/2014/main" id="{143D572C-1A11-4DDD-AA0E-473913A7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687" y="1207682"/>
            <a:ext cx="4284626" cy="565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dcfc95b2d_0_18"/>
          <p:cNvSpPr txBox="1">
            <a:spLocks noGrp="1"/>
          </p:cNvSpPr>
          <p:nvPr>
            <p:ph type="title"/>
          </p:nvPr>
        </p:nvSpPr>
        <p:spPr>
          <a:xfrm>
            <a:off x="457200" y="688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PAPILDUS PASĀKUMI IZKLIEDĒTĀ PIESĀRŅOJUMA SLODZES SAMAZINĀŠANAI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211" name="Google Shape;211;gddcfc95b2d_0_18"/>
          <p:cNvSpPr txBox="1">
            <a:spLocks noGrp="1"/>
          </p:cNvSpPr>
          <p:nvPr>
            <p:ph type="body" idx="1"/>
          </p:nvPr>
        </p:nvSpPr>
        <p:spPr>
          <a:xfrm>
            <a:off x="6379766" y="2417192"/>
            <a:ext cx="2375215" cy="37668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2000" u="sng" dirty="0"/>
              <a:t>Mežsaimniecība</a:t>
            </a:r>
            <a:endParaRPr sz="2000" u="sng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Maksimālās plūsmas kontroles dambis ar plūsmu regulējošām caurulēm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Virszemes filtrācijas platība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Meža piekrastes aizsargjosla (</a:t>
            </a: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buferjosla</a:t>
            </a: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) (15 m)</a:t>
            </a:r>
            <a:endParaRPr sz="1600" dirty="0"/>
          </a:p>
        </p:txBody>
      </p:sp>
      <p:sp>
        <p:nvSpPr>
          <p:cNvPr id="212" name="Google Shape;212;gddcfc95b2d_0_18"/>
          <p:cNvSpPr txBox="1">
            <a:spLocks noGrp="1"/>
          </p:cNvSpPr>
          <p:nvPr>
            <p:ph type="body" idx="1"/>
          </p:nvPr>
        </p:nvSpPr>
        <p:spPr>
          <a:xfrm>
            <a:off x="170634" y="2315202"/>
            <a:ext cx="6209132" cy="445926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2000" u="sng" dirty="0"/>
              <a:t>Lauksaimniecība</a:t>
            </a:r>
            <a:endParaRPr sz="1600" u="sng" dirty="0"/>
          </a:p>
          <a:p>
            <a:pPr marL="457200" lvl="0" indent="-30099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Mākslīgā pazemes mitrzeme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Mākslīgā virszemes mitrzeme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Kontrolētā drenāža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Ziemzaļo</a:t>
            </a: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 platību (rugāju lauku) uzturēšana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Uztvērējaugu</a:t>
            </a: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starpkultūru</a:t>
            </a: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, pasējas kultūraugu) audzēšana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Ilggadīgo zālāju ierīkošana un uzturēšana aramzemēs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Ilggadīgo stādījumu ierīkošana aramzemēs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Piesātinātā </a:t>
            </a: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buferjosla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Koka šķeldas </a:t>
            </a:r>
            <a:r>
              <a:rPr lang="lv-LV" sz="1600" dirty="0" err="1">
                <a:latin typeface="Arial"/>
                <a:ea typeface="Arial"/>
                <a:cs typeface="Arial"/>
                <a:sym typeface="Arial"/>
              </a:rPr>
              <a:t>bioreaktori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Konservējošā (minimālā) augsnes apstrāde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Augu sekas ievērošana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Stabilizēta slāpekļa mēslojuma lietošana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09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lv-LV" sz="1600" dirty="0">
                <a:latin typeface="Arial"/>
                <a:ea typeface="Arial"/>
                <a:cs typeface="Arial"/>
                <a:sym typeface="Arial"/>
              </a:rPr>
              <a:t>Slāpekļa mēslojuma lietošanas samazinājums (par 20% no normas)</a:t>
            </a:r>
            <a:endParaRPr sz="1600" dirty="0"/>
          </a:p>
        </p:txBody>
      </p:sp>
      <p:sp>
        <p:nvSpPr>
          <p:cNvPr id="213" name="Google Shape;213;gddcfc95b2d_0_18"/>
          <p:cNvSpPr txBox="1"/>
          <p:nvPr/>
        </p:nvSpPr>
        <p:spPr>
          <a:xfrm>
            <a:off x="457200" y="969134"/>
            <a:ext cx="7943034" cy="14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v-LV" sz="1800" dirty="0">
                <a:solidFill>
                  <a:schemeClr val="dk1"/>
                </a:solidFill>
              </a:rPr>
              <a:t>Šobrīd tiek veikta </a:t>
            </a:r>
            <a:r>
              <a:rPr lang="lv-LV" sz="1800" b="1" dirty="0">
                <a:solidFill>
                  <a:schemeClr val="dk1"/>
                </a:solidFill>
              </a:rPr>
              <a:t>izmaksu-efektivitātes analīze</a:t>
            </a:r>
            <a:r>
              <a:rPr lang="lv-LV" sz="1800" dirty="0">
                <a:solidFill>
                  <a:schemeClr val="dk1"/>
                </a:solidFill>
              </a:rPr>
              <a:t>, lai piemērotu izmaksu-efektīvākos pasākumus lauksaimniecības un mežsaimniecības radīto slodžu samazināšanai.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dcfc95b2d_0_36"/>
          <p:cNvSpPr txBox="1">
            <a:spLocks noGrp="1"/>
          </p:cNvSpPr>
          <p:nvPr>
            <p:ph type="title"/>
          </p:nvPr>
        </p:nvSpPr>
        <p:spPr>
          <a:xfrm>
            <a:off x="171279" y="7372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-LV" sz="3200" dirty="0">
                <a:solidFill>
                  <a:schemeClr val="lt1"/>
                </a:solidFill>
              </a:rPr>
              <a:t>HIDROMORFOLOĢISKO PĀRVEIDOJUMU BŪTISKI IETEKMĒTIE ŪO LIELUPES UBA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6" y="1216725"/>
            <a:ext cx="7971676" cy="564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152a2acd5_2_0"/>
          <p:cNvSpPr txBox="1">
            <a:spLocks noGrp="1"/>
          </p:cNvSpPr>
          <p:nvPr>
            <p:ph type="title"/>
          </p:nvPr>
        </p:nvSpPr>
        <p:spPr>
          <a:xfrm>
            <a:off x="0" y="13488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-LV" sz="3200" dirty="0">
                <a:solidFill>
                  <a:schemeClr val="lt1"/>
                </a:solidFill>
              </a:rPr>
              <a:t>HIDROMORFOLOĢISKO PĀRVEIDOJUMU BŪTISKI IETEKMĒTIE ŪO VENTAS UBA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59" y="1197053"/>
            <a:ext cx="4293020" cy="5660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dcfc95b2d_0_48"/>
          <p:cNvSpPr txBox="1">
            <a:spLocks noGrp="1"/>
          </p:cNvSpPr>
          <p:nvPr>
            <p:ph type="title"/>
          </p:nvPr>
        </p:nvSpPr>
        <p:spPr>
          <a:xfrm>
            <a:off x="110075" y="8531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PAPILDUS PASĀKUMI HIDROMORFOLOĢISKO PĀRVEIDOJUMU IETEKMES SAMAZINĀŠANAI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236" name="Google Shape;236;gddcfc95b2d_0_48"/>
          <p:cNvSpPr txBox="1">
            <a:spLocks noGrp="1"/>
          </p:cNvSpPr>
          <p:nvPr>
            <p:ph type="body" idx="1"/>
          </p:nvPr>
        </p:nvSpPr>
        <p:spPr>
          <a:xfrm>
            <a:off x="457200" y="1307690"/>
            <a:ext cx="8229600" cy="4818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v-LV" sz="2200" dirty="0"/>
              <a:t>Izmaksu-efektivitātes analīzes ietvaros:</a:t>
            </a:r>
            <a:endParaRPr sz="2200" dirty="0"/>
          </a:p>
          <a:p>
            <a:pPr marL="800100" lvl="1">
              <a:lnSpc>
                <a:spcPct val="115000"/>
              </a:lnSpc>
              <a:spcBef>
                <a:spcPts val="1200"/>
              </a:spcBef>
              <a:buAutoNum type="arabicParenR"/>
            </a:pPr>
            <a:r>
              <a:rPr lang="lv-LV" sz="1800" dirty="0"/>
              <a:t>Identificēti tehniski iespējamie pasākumi;</a:t>
            </a:r>
          </a:p>
          <a:p>
            <a:pPr marL="800100" lvl="1">
              <a:lnSpc>
                <a:spcPct val="115000"/>
              </a:lnSpc>
              <a:spcBef>
                <a:spcPts val="1200"/>
              </a:spcBef>
              <a:buAutoNum type="arabicParenR"/>
            </a:pPr>
            <a:r>
              <a:rPr lang="lv-LV" sz="1800" dirty="0"/>
              <a:t>Noteikta pasākumu efektivitāti;</a:t>
            </a:r>
          </a:p>
          <a:p>
            <a:pPr marL="800100" lvl="1">
              <a:lnSpc>
                <a:spcPct val="115000"/>
              </a:lnSpc>
              <a:spcBef>
                <a:spcPts val="1200"/>
              </a:spcBef>
              <a:buAutoNum type="arabicParenR"/>
            </a:pPr>
            <a:r>
              <a:rPr lang="lv-LV" sz="1800" dirty="0"/>
              <a:t>Provizoriski aprēķinātas pasākumu izmaksas;</a:t>
            </a:r>
          </a:p>
          <a:p>
            <a:pPr marL="800100" lvl="1">
              <a:lnSpc>
                <a:spcPct val="115000"/>
              </a:lnSpc>
              <a:spcBef>
                <a:spcPts val="1200"/>
              </a:spcBef>
              <a:buAutoNum type="arabicParenR"/>
            </a:pPr>
            <a:r>
              <a:rPr lang="lv-LV" sz="1800" dirty="0"/>
              <a:t>Atlasīti izmaksu efektīvie pasākumi. 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v-LV" sz="1800" b="1" u="sng" dirty="0"/>
              <a:t>Mazās hidroelektrostacijas</a:t>
            </a:r>
            <a:r>
              <a:rPr lang="lv-LV" sz="1800" b="1" dirty="0"/>
              <a:t>:</a:t>
            </a:r>
            <a:r>
              <a:rPr lang="lv-LV" sz="1800" dirty="0"/>
              <a:t> </a:t>
            </a:r>
            <a:endParaRPr sz="18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Nojaukt aizsprostu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Būvēt zivju ceļu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Noteikt ekoloģisko caurplūdumu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Noteikt atbilstošas ekoloģiskā caurplūduma prasības, veikt izmaiņas HES izsniegtajā ūdens resursu lietošanas atļaujās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Nodrošināt ekoloģisko caurplūdumu atbilstoši veiktajām izmaiņām ūdens resursu lietošanas atļaujās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152a2acd5_1_9"/>
          <p:cNvSpPr txBox="1">
            <a:spLocks noGrp="1"/>
          </p:cNvSpPr>
          <p:nvPr>
            <p:ph type="title"/>
          </p:nvPr>
        </p:nvSpPr>
        <p:spPr>
          <a:xfrm>
            <a:off x="252425" y="166700"/>
            <a:ext cx="8229600" cy="87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PAPILDUS PASĀKUMI HIDROMORFOLOĢISKO PĀRVEIDOJUMU IETEKMES SAMAZINĀŠANAI (2)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246" name="Google Shape;246;ge152a2acd5_1_9"/>
          <p:cNvSpPr txBox="1">
            <a:spLocks noGrp="1"/>
          </p:cNvSpPr>
          <p:nvPr>
            <p:ph type="body" idx="1"/>
          </p:nvPr>
        </p:nvSpPr>
        <p:spPr>
          <a:xfrm>
            <a:off x="127819" y="1229032"/>
            <a:ext cx="8839200" cy="52860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v-LV" sz="1800" b="1" u="sng" dirty="0"/>
              <a:t>Hidroelektrostaciju kaskādes</a:t>
            </a:r>
            <a:r>
              <a:rPr lang="lv-LV" sz="1800" b="1" dirty="0"/>
              <a:t>:</a:t>
            </a:r>
            <a:r>
              <a:rPr lang="lv-LV" sz="1800" dirty="0"/>
              <a:t> </a:t>
            </a:r>
            <a:endParaRPr sz="18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Izstrādāt vadlīnijas (E-</a:t>
            </a:r>
            <a:r>
              <a:rPr lang="lv-LV" sz="1800" dirty="0" err="1"/>
              <a:t>flow</a:t>
            </a:r>
            <a:r>
              <a:rPr lang="lv-LV" sz="1800" dirty="0"/>
              <a:t>) saskaņotai, videi draudzīgai darbībai HES kaskādēs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Noteikt atbilstošas  prasības HES saskaņotai darbībai kaskādēs,  vadoties pēc HES kaskāžu darbības vadlīnijām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Nodrošināt saskaņotu, videi draudzīgu darbību HES kaskādēs atbilstoši VVD veiktajām izmaiņām ūdens resursu lietošanas atļaujā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1800" b="1" u="sng" dirty="0"/>
              <a:t>Aizsprosti</a:t>
            </a:r>
            <a:r>
              <a:rPr lang="lv-LV" sz="1800" b="1" dirty="0"/>
              <a:t>:</a:t>
            </a:r>
            <a:endParaRPr sz="1800" b="1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Nojaukt aizsprostu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Būvēt zivju ceļu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1800" b="1" u="sng" dirty="0"/>
              <a:t>Laterālā nepārtrauktība</a:t>
            </a:r>
            <a:r>
              <a:rPr lang="lv-LV" sz="1800" b="1" dirty="0"/>
              <a:t>:</a:t>
            </a:r>
            <a:endParaRPr sz="1800" b="1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Izvietot upes gultnē dabas elementus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Izveidot jaunu upes gultni, lai veidotu meandrus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1800" b="1" u="sng" dirty="0"/>
              <a:t>Pārrobežu </a:t>
            </a:r>
            <a:r>
              <a:rPr lang="lv-LV" sz="1800" b="1" u="sng" dirty="0" err="1"/>
              <a:t>hidromorfoloģiskās</a:t>
            </a:r>
            <a:r>
              <a:rPr lang="lv-LV" sz="1800" b="1" u="sng" dirty="0"/>
              <a:t> slodzes:</a:t>
            </a:r>
            <a:endParaRPr sz="1800" b="1" u="sng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Veidot sadarbību ar pārrobežu atbildīgajām iestādēm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1800" b="1" u="sng" dirty="0"/>
              <a:t>Ostas</a:t>
            </a:r>
            <a:endParaRPr sz="1800" b="1" u="sng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1800" dirty="0"/>
              <a:t>Īstenot izstrādātos rīcības plānus un prioritāros "mīkstinošos" pasākumus ostu negatīvās ietekmes mazināšanai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ddcfc95b2d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8" y="3328416"/>
            <a:ext cx="7561975" cy="3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ddcfc95b2d_0_6"/>
          <p:cNvSpPr txBox="1">
            <a:spLocks noGrp="1"/>
          </p:cNvSpPr>
          <p:nvPr>
            <p:ph type="title"/>
          </p:nvPr>
        </p:nvSpPr>
        <p:spPr>
          <a:xfrm>
            <a:off x="740776" y="244289"/>
            <a:ext cx="7662447" cy="66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/>
            <a:r>
              <a:rPr lang="lv-LV" sz="3200" dirty="0">
                <a:solidFill>
                  <a:schemeClr val="lt1"/>
                </a:solidFill>
              </a:rPr>
              <a:t>BŪTISKAS SLODZES </a:t>
            </a:r>
            <a:r>
              <a:rPr lang="lv-LV" sz="3200" dirty="0">
                <a:solidFill>
                  <a:schemeClr val="lt1"/>
                </a:solidFill>
                <a:sym typeface="Wingdings" panose="05000000000000000000" pitchFamily="2" charset="2"/>
              </a:rPr>
              <a:t></a:t>
            </a:r>
            <a:r>
              <a:rPr lang="lv-LV" sz="3200" dirty="0">
                <a:solidFill>
                  <a:schemeClr val="lt1"/>
                </a:solidFill>
              </a:rPr>
              <a:t> PASĀKUMI 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97" name="Google Shape;97;gddcfc95b2d_0_6"/>
          <p:cNvSpPr txBox="1">
            <a:spLocks noGrp="1"/>
          </p:cNvSpPr>
          <p:nvPr>
            <p:ph type="body" idx="1"/>
          </p:nvPr>
        </p:nvSpPr>
        <p:spPr>
          <a:xfrm>
            <a:off x="256032" y="1304544"/>
            <a:ext cx="8692896" cy="27919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2400" dirty="0"/>
              <a:t>Katram ūdensobjektam, ņemot vērā tā kvalitātes vērtējumu, tiek analizētas to ietekmējošās </a:t>
            </a:r>
            <a:r>
              <a:rPr lang="lv-LV" sz="2400" u="sng" dirty="0"/>
              <a:t>slodzes</a:t>
            </a:r>
            <a:r>
              <a:rPr lang="lv-LV" sz="2400" dirty="0"/>
              <a:t> un novērtēts to </a:t>
            </a:r>
            <a:r>
              <a:rPr lang="lv-LV" sz="2400" u="sng" dirty="0"/>
              <a:t>būtiskums</a:t>
            </a:r>
            <a:r>
              <a:rPr lang="lv-LV" sz="2400" dirty="0"/>
              <a:t>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lv-LV" sz="24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2400" dirty="0"/>
              <a:t>Atbilstoši slodžu būtiskuma novērtējumam, tiek piemēroti </a:t>
            </a:r>
            <a:r>
              <a:rPr lang="lv-LV" sz="2400" u="sng" dirty="0"/>
              <a:t>pasākumi</a:t>
            </a:r>
            <a:r>
              <a:rPr lang="lv-LV" sz="2400" dirty="0"/>
              <a:t>, lai novērstu slodzes, un ūdensobjekts sasniegtu </a:t>
            </a:r>
            <a:r>
              <a:rPr lang="lv-LV" sz="2400" u="sng" dirty="0"/>
              <a:t>labu ekoloģisko kvalitāti</a:t>
            </a:r>
            <a:r>
              <a:rPr lang="lv-LV" sz="2400" dirty="0"/>
              <a:t>.</a:t>
            </a:r>
            <a:endParaRPr sz="24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44752-A6AC-44E8-B46D-834F8F024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PALDIES PAR UZMANĪBU!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D29247-24AB-4BBF-B133-28A9B7E4A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Linda </a:t>
            </a:r>
            <a:r>
              <a:rPr lang="lv-LV" dirty="0" err="1"/>
              <a:t>Fībiga</a:t>
            </a:r>
            <a:endParaRPr lang="lv-LV" dirty="0"/>
          </a:p>
          <a:p>
            <a:r>
              <a:rPr lang="en-US" dirty="0"/>
              <a:t>l</a:t>
            </a:r>
            <a:r>
              <a:rPr lang="lv-LV" dirty="0" err="1" smtClean="0"/>
              <a:t>inda.fibiga@lvgmc.lv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545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08de89002_0_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lv-LV" sz="3200" dirty="0">
                <a:solidFill>
                  <a:schemeClr val="lt1"/>
                </a:solidFill>
              </a:rPr>
              <a:t>SLODŽU BŪTISKUMA NOVĒRTĒJUMA METODIKAS</a:t>
            </a:r>
            <a:endParaRPr dirty="0"/>
          </a:p>
        </p:txBody>
      </p:sp>
      <p:sp>
        <p:nvSpPr>
          <p:cNvPr id="105" name="Google Shape;105;ge08de89002_0_50"/>
          <p:cNvSpPr txBox="1">
            <a:spLocks noGrp="1"/>
          </p:cNvSpPr>
          <p:nvPr>
            <p:ph type="body" idx="1"/>
          </p:nvPr>
        </p:nvSpPr>
        <p:spPr>
          <a:xfrm>
            <a:off x="219456" y="1280160"/>
            <a:ext cx="8467344" cy="537667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2400" dirty="0"/>
              <a:t>LVĢMC izstrādātās metodikas </a:t>
            </a:r>
            <a:r>
              <a:rPr lang="lv-LV" sz="2400" i="1" dirty="0" err="1"/>
              <a:t>punktveida</a:t>
            </a:r>
            <a:r>
              <a:rPr lang="lv-LV" sz="2400" i="1" dirty="0"/>
              <a:t> piesārņojuma </a:t>
            </a:r>
            <a:r>
              <a:rPr lang="lv-LV" sz="2400" dirty="0"/>
              <a:t>(notekūdeņu, piesārņoto vietu), </a:t>
            </a:r>
            <a:r>
              <a:rPr lang="lv-LV" sz="2400" i="1" dirty="0"/>
              <a:t>izkliedētā piesārņojuma </a:t>
            </a:r>
            <a:r>
              <a:rPr lang="lv-LV" sz="2400" dirty="0"/>
              <a:t>(lauksaimniecības, mežsaimniecības, decentralizēto kanalizācijas sistēmu), </a:t>
            </a:r>
            <a:r>
              <a:rPr lang="lv-LV" sz="2400" i="1" dirty="0"/>
              <a:t>ūdens ieguves</a:t>
            </a:r>
            <a:r>
              <a:rPr lang="lv-LV" sz="2400" dirty="0"/>
              <a:t>, </a:t>
            </a:r>
            <a:r>
              <a:rPr lang="lv-LV" sz="2400" i="1" dirty="0"/>
              <a:t>pārrobežu slodžu</a:t>
            </a:r>
            <a:r>
              <a:rPr lang="lv-LV" sz="2400" dirty="0"/>
              <a:t>, </a:t>
            </a:r>
            <a:r>
              <a:rPr lang="lv-LV" sz="2400" i="1" dirty="0" err="1"/>
              <a:t>hidromorfoloģisko</a:t>
            </a:r>
            <a:r>
              <a:rPr lang="lv-LV" sz="2400" i="1" dirty="0"/>
              <a:t> pārveidojumu </a:t>
            </a:r>
            <a:r>
              <a:rPr lang="lv-LV" sz="2400" dirty="0"/>
              <a:t>būtiskuma novērtējumam apkopotas Upju baseinu apsaimniekošanas plānu </a:t>
            </a:r>
            <a:r>
              <a:rPr lang="lv-LV" sz="2400" b="1" dirty="0"/>
              <a:t>4.A.a. pielikumā</a:t>
            </a:r>
            <a:r>
              <a:rPr lang="lv-LV" sz="2400" dirty="0"/>
              <a:t>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endParaRPr lang="lv-LV"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lv-LV" sz="2400" dirty="0"/>
              <a:t>Līdzšinējās izmantotās metodikas un būtiskuma robežvērtības ir pārskatītas un uzlabotas 3. cikla Upju baseinu plānu izstrādes gaitā.</a:t>
            </a:r>
            <a:endParaRPr sz="2400" dirty="0"/>
          </a:p>
          <a:p>
            <a:pPr lvl="1">
              <a:spcBef>
                <a:spcPts val="0"/>
              </a:spcBef>
              <a:buFont typeface="Calibri"/>
              <a:buChar char="•"/>
            </a:pPr>
            <a:r>
              <a:rPr lang="lv-LV" sz="2200" dirty="0"/>
              <a:t>Bū</a:t>
            </a:r>
            <a:r>
              <a:rPr lang="lv-LV" sz="2200" dirty="0">
                <a:highlight>
                  <a:schemeClr val="lt1"/>
                </a:highlight>
              </a:rPr>
              <a:t>tiskākās izmaiņas </a:t>
            </a:r>
            <a:r>
              <a:rPr lang="lv-LV" sz="2200" dirty="0">
                <a:highlight>
                  <a:schemeClr val="lt1"/>
                </a:highlight>
                <a:sym typeface="Wingdings" panose="05000000000000000000" pitchFamily="2" charset="2"/>
              </a:rPr>
              <a:t></a:t>
            </a:r>
            <a:r>
              <a:rPr lang="lv-LV" sz="2200" dirty="0">
                <a:highlight>
                  <a:schemeClr val="lt1"/>
                </a:highlight>
              </a:rPr>
              <a:t> izkliedētā piesārņojuma slodžu būtiskuma novērtēšanas pieejā</a:t>
            </a:r>
            <a:endParaRPr sz="2200" dirty="0"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endParaRPr lang="lv-LV" sz="2400" dirty="0">
              <a:highlight>
                <a:schemeClr val="lt1"/>
              </a:highlight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v-LV" sz="2400" b="1" dirty="0">
                <a:highlight>
                  <a:schemeClr val="lt1"/>
                </a:highlight>
              </a:rPr>
              <a:t>Lielupes upju baseinu apgabalā </a:t>
            </a:r>
            <a:r>
              <a:rPr lang="lv-LV" sz="2400" dirty="0">
                <a:highlight>
                  <a:schemeClr val="lt1"/>
                </a:highlight>
              </a:rPr>
              <a:t>ir 88 ūdensobjekti, no kuriem </a:t>
            </a:r>
            <a:r>
              <a:rPr lang="lv-LV" sz="2400" b="1" dirty="0">
                <a:highlight>
                  <a:schemeClr val="lt1"/>
                </a:highlight>
              </a:rPr>
              <a:t>77</a:t>
            </a:r>
            <a:r>
              <a:rPr lang="lv-LV" sz="2400" dirty="0">
                <a:highlight>
                  <a:schemeClr val="lt1"/>
                </a:highlight>
              </a:rPr>
              <a:t> ūdensobjektos (</a:t>
            </a:r>
            <a:r>
              <a:rPr lang="lv-LV" sz="2400" b="1" dirty="0">
                <a:highlight>
                  <a:schemeClr val="lt1"/>
                </a:highlight>
              </a:rPr>
              <a:t>86%</a:t>
            </a:r>
            <a:r>
              <a:rPr lang="lv-LV" sz="2400" dirty="0">
                <a:highlight>
                  <a:schemeClr val="lt1"/>
                </a:highlight>
              </a:rPr>
              <a:t>) vismaz viens no slodžu veidiem ir novērtēts kā būtisks.</a:t>
            </a:r>
            <a:endParaRPr sz="2400" dirty="0">
              <a:highlight>
                <a:schemeClr val="lt1"/>
              </a:highlight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v-LV" sz="2400" b="1" dirty="0">
                <a:highlight>
                  <a:schemeClr val="lt1"/>
                </a:highlight>
              </a:rPr>
              <a:t>Ventas upju baseinu apgabalā </a:t>
            </a:r>
            <a:r>
              <a:rPr lang="lv-LV" sz="2400" dirty="0">
                <a:highlight>
                  <a:schemeClr val="lt1"/>
                </a:highlight>
              </a:rPr>
              <a:t>ir 166 ūdensobjekti, no kuriem </a:t>
            </a:r>
            <a:r>
              <a:rPr lang="lv-LV" sz="2400" b="1" dirty="0">
                <a:highlight>
                  <a:schemeClr val="lt1"/>
                </a:highlight>
              </a:rPr>
              <a:t>116</a:t>
            </a:r>
            <a:r>
              <a:rPr lang="lv-LV" sz="2400" dirty="0">
                <a:highlight>
                  <a:schemeClr val="lt1"/>
                </a:highlight>
              </a:rPr>
              <a:t> ūdensobjektos (</a:t>
            </a:r>
            <a:r>
              <a:rPr lang="lv-LV" sz="2400" b="1" dirty="0">
                <a:highlight>
                  <a:schemeClr val="lt1"/>
                </a:highlight>
              </a:rPr>
              <a:t>70%</a:t>
            </a:r>
            <a:r>
              <a:rPr lang="lv-LV" sz="2400" dirty="0">
                <a:highlight>
                  <a:schemeClr val="lt1"/>
                </a:highlight>
              </a:rPr>
              <a:t>) vismaz viens no slodžu veidiem ir novērtēts kā būtisks.</a:t>
            </a:r>
            <a:endParaRPr sz="2400" dirty="0"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221E538-1121-4843-844B-09BBF066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" y="1349286"/>
            <a:ext cx="9077531" cy="55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Google Shape;118;gddcfc95b2d_0_0"/>
          <p:cNvSpPr txBox="1">
            <a:spLocks noGrp="1"/>
          </p:cNvSpPr>
          <p:nvPr>
            <p:ph type="title"/>
          </p:nvPr>
        </p:nvSpPr>
        <p:spPr>
          <a:xfrm>
            <a:off x="197275" y="-1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BŪTISKI IETEKMĒTIE ŪO LIELUPES UBA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119" name="Google Shape;119;gddcfc95b2d_0_0"/>
          <p:cNvSpPr txBox="1">
            <a:spLocks noGrp="1"/>
          </p:cNvSpPr>
          <p:nvPr>
            <p:ph type="body" idx="1"/>
          </p:nvPr>
        </p:nvSpPr>
        <p:spPr>
          <a:xfrm>
            <a:off x="1133856" y="5888736"/>
            <a:ext cx="8010144" cy="3535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2000" dirty="0">
                <a:solidFill>
                  <a:schemeClr val="tx1"/>
                </a:solidFill>
              </a:rPr>
              <a:t>15 ŪO                                         55 ŪO                                         62 ŪO                             35 ŪO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0e3588ea9_0_124"/>
          <p:cNvSpPr txBox="1">
            <a:spLocks noGrp="1"/>
          </p:cNvSpPr>
          <p:nvPr>
            <p:ph type="title"/>
          </p:nvPr>
        </p:nvSpPr>
        <p:spPr>
          <a:xfrm>
            <a:off x="457200" y="115824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RISKA ŪO LIELUPES UBA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127" name="Google Shape;127;ge0e3588ea9_0_124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229600" cy="53245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</a:pPr>
            <a:r>
              <a:rPr lang="lv-LV" sz="2400" dirty="0"/>
              <a:t>Riska vērtējums  </a:t>
            </a:r>
            <a:r>
              <a:rPr lang="lv-LV" sz="2400" dirty="0">
                <a:sym typeface="Wingdings" panose="05000000000000000000" pitchFamily="2" charset="2"/>
              </a:rPr>
              <a:t> </a:t>
            </a:r>
            <a:r>
              <a:rPr lang="lv-LV" sz="2400" dirty="0"/>
              <a:t>lai novērtētu iespēju noteiktā laikā sasniegt izvirzītos kvalitātes mērķus virszemes ūdensobjektos.</a:t>
            </a:r>
            <a:endParaRPr sz="2400" dirty="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lv-LV" sz="2400" dirty="0"/>
              <a:t>Par riska ūdensobjektiem ir nosakāmi </a:t>
            </a:r>
            <a:r>
              <a:rPr lang="lv-LV" sz="2400" b="1" dirty="0"/>
              <a:t>visi</a:t>
            </a:r>
            <a:r>
              <a:rPr lang="lv-LV" sz="2400" dirty="0"/>
              <a:t> upju un ezeru ūdensobjekti, kuri uz kvalitātes novērtējuma veikšanas laiku un uz 3.cikla upju baseinu apsaimniekošanas perioda sākumu (2022-2027) </a:t>
            </a:r>
            <a:r>
              <a:rPr lang="lv-LV" sz="2400" b="1" dirty="0"/>
              <a:t>neatbilst/neatbildīs labai kvalitātei</a:t>
            </a:r>
            <a:r>
              <a:rPr lang="lv-LV" sz="2400" dirty="0"/>
              <a:t>.</a:t>
            </a:r>
            <a:endParaRPr sz="2400" dirty="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lv-LV" sz="2400" dirty="0"/>
              <a:t>Lielupes upju baseinu apgabalā ir identificēti </a:t>
            </a:r>
            <a:r>
              <a:rPr lang="lv-LV" sz="2400" b="1" dirty="0"/>
              <a:t>67</a:t>
            </a:r>
            <a:r>
              <a:rPr lang="lv-LV" sz="2400" dirty="0"/>
              <a:t> riska upju ūdensobjekti un </a:t>
            </a:r>
            <a:r>
              <a:rPr lang="lv-LV" sz="2400" b="1" dirty="0"/>
              <a:t>10</a:t>
            </a:r>
            <a:r>
              <a:rPr lang="lv-LV" sz="2400" dirty="0"/>
              <a:t> riska ezeru ūdensobjekti, kuriem pastāv risks nesasniegt labu kvalitāti, un dažādu </a:t>
            </a:r>
            <a:r>
              <a:rPr lang="lv-LV" sz="2400" b="1" dirty="0"/>
              <a:t>slodžu samazināšanai</a:t>
            </a:r>
            <a:r>
              <a:rPr lang="lv-LV" sz="2400" dirty="0"/>
              <a:t> </a:t>
            </a:r>
            <a:r>
              <a:rPr lang="lv-LV" sz="2400" b="1" dirty="0"/>
              <a:t>ir nepieciešams veikt </a:t>
            </a:r>
            <a:r>
              <a:rPr lang="lv-LV" sz="2400" dirty="0"/>
              <a:t>vienu vai vairākus </a:t>
            </a:r>
            <a:r>
              <a:rPr lang="lv-LV" sz="2400" b="1" dirty="0"/>
              <a:t>papildu pasākumus</a:t>
            </a:r>
            <a:r>
              <a:rPr lang="lv-LV" sz="2400" dirty="0"/>
              <a:t>.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8de89002_0_103"/>
          <p:cNvSpPr txBox="1">
            <a:spLocks noGrp="1"/>
          </p:cNvSpPr>
          <p:nvPr>
            <p:ph type="title"/>
          </p:nvPr>
        </p:nvSpPr>
        <p:spPr>
          <a:xfrm>
            <a:off x="188976" y="4554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RISKA ŪO LIELUPES UBA</a:t>
            </a:r>
            <a:endParaRPr dirty="0"/>
          </a:p>
        </p:txBody>
      </p:sp>
      <p:sp>
        <p:nvSpPr>
          <p:cNvPr id="134" name="Google Shape;134;ge08de89002_0_103"/>
          <p:cNvSpPr txBox="1">
            <a:spLocks noGrp="1"/>
          </p:cNvSpPr>
          <p:nvPr>
            <p:ph type="body" idx="1"/>
          </p:nvPr>
        </p:nvSpPr>
        <p:spPr>
          <a:xfrm>
            <a:off x="457200" y="6047232"/>
            <a:ext cx="8229600" cy="5179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8034F68-F4C2-4BFF-B57F-24060C6B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8811"/>
            <a:ext cx="8275135" cy="49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421924C-48B0-4480-946F-3540ACE9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" y="1399246"/>
            <a:ext cx="9058581" cy="54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Google Shape;141;gddcfc95b2d_0_54"/>
          <p:cNvSpPr txBox="1">
            <a:spLocks noGrp="1"/>
          </p:cNvSpPr>
          <p:nvPr>
            <p:ph type="title"/>
          </p:nvPr>
        </p:nvSpPr>
        <p:spPr>
          <a:xfrm>
            <a:off x="177300" y="-1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BŪTISKI IETEKMĒTIE ŪO VENTAS UBA</a:t>
            </a:r>
            <a:endParaRPr dirty="0"/>
          </a:p>
        </p:txBody>
      </p:sp>
      <p:sp>
        <p:nvSpPr>
          <p:cNvPr id="142" name="Google Shape;142;gddcfc95b2d_0_54"/>
          <p:cNvSpPr txBox="1">
            <a:spLocks noGrp="1"/>
          </p:cNvSpPr>
          <p:nvPr>
            <p:ph type="body" idx="1"/>
          </p:nvPr>
        </p:nvSpPr>
        <p:spPr>
          <a:xfrm>
            <a:off x="1320800" y="5696712"/>
            <a:ext cx="7823199" cy="5943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sz="1700" dirty="0">
                <a:solidFill>
                  <a:schemeClr val="tx1"/>
                </a:solidFill>
              </a:rPr>
              <a:t>18 ŪO                                 79 ŪO                                              85 ŪO                            43 ŪO</a:t>
            </a:r>
            <a:endParaRPr sz="1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08de89002_0_109"/>
          <p:cNvSpPr txBox="1">
            <a:spLocks noGrp="1"/>
          </p:cNvSpPr>
          <p:nvPr>
            <p:ph type="title"/>
          </p:nvPr>
        </p:nvSpPr>
        <p:spPr>
          <a:xfrm>
            <a:off x="457200" y="10582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dirty="0">
                <a:solidFill>
                  <a:schemeClr val="lt1"/>
                </a:solidFill>
              </a:rPr>
              <a:t>RISKA ŪO VENTAS UBA</a:t>
            </a:r>
            <a:endParaRPr dirty="0"/>
          </a:p>
        </p:txBody>
      </p:sp>
      <p:sp>
        <p:nvSpPr>
          <p:cNvPr id="157" name="Google Shape;157;ge08de89002_0_109"/>
          <p:cNvSpPr txBox="1">
            <a:spLocks noGrp="1"/>
          </p:cNvSpPr>
          <p:nvPr>
            <p:ph type="body" idx="1"/>
          </p:nvPr>
        </p:nvSpPr>
        <p:spPr>
          <a:xfrm>
            <a:off x="987552" y="5609180"/>
            <a:ext cx="7699248" cy="18956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lv-LV" dirty="0"/>
              <a:t>Ventas</a:t>
            </a:r>
            <a:r>
              <a:rPr lang="lv-LV" sz="3200" dirty="0"/>
              <a:t> upju baseinu apgabalā ir identificēti 95 riska upju ŪO un 24 riska ezeru ŪO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8732A16F-BE29-4225-A85B-61E1903E1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0" y="1248820"/>
            <a:ext cx="7540678" cy="44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007ba37d0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83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v-LV" sz="3200" dirty="0">
                <a:solidFill>
                  <a:schemeClr val="lt1"/>
                </a:solidFill>
              </a:rPr>
              <a:t>PUNKTVEIDA PIESĀRŅOJUMA BŪTISKI IETEKMĒTIE ŪO LIELUPES UBA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0200137-AE3E-43BB-94D5-30B94804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1" y="1016000"/>
            <a:ext cx="8356777" cy="58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VGMC 1">
      <a:dk1>
        <a:srgbClr val="0D4A87"/>
      </a:dk1>
      <a:lt1>
        <a:srgbClr val="FFFFFF"/>
      </a:lt1>
      <a:dk2>
        <a:srgbClr val="58585A"/>
      </a:dk2>
      <a:lt2>
        <a:srgbClr val="FFFFFF"/>
      </a:lt2>
      <a:accent1>
        <a:srgbClr val="476698"/>
      </a:accent1>
      <a:accent2>
        <a:srgbClr val="22305F"/>
      </a:accent2>
      <a:accent3>
        <a:srgbClr val="758DB2"/>
      </a:accent3>
      <a:accent4>
        <a:srgbClr val="D1D9DD"/>
      </a:accent4>
      <a:accent5>
        <a:srgbClr val="797978"/>
      </a:accent5>
      <a:accent6>
        <a:srgbClr val="9A9A9A"/>
      </a:accent6>
      <a:hlink>
        <a:srgbClr val="758DB2"/>
      </a:hlink>
      <a:folHlink>
        <a:srgbClr val="DDDD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789</Words>
  <Application>Microsoft Office PowerPoint</Application>
  <PresentationFormat>On-screen Show (4:3)</PresentationFormat>
  <Paragraphs>117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BŪTISKAS SLODZES  PASĀKUMI </vt:lpstr>
      <vt:lpstr>SLODŽU BŪTISKUMA NOVĒRTĒJUMA METODIKAS</vt:lpstr>
      <vt:lpstr>BŪTISKI IETEKMĒTIE ŪO LIELUPES UBA</vt:lpstr>
      <vt:lpstr>RISKA ŪO LIELUPES UBA</vt:lpstr>
      <vt:lpstr>RISKA ŪO LIELUPES UBA</vt:lpstr>
      <vt:lpstr>BŪTISKI IETEKMĒTIE ŪO VENTAS UBA</vt:lpstr>
      <vt:lpstr>RISKA ŪO VENTAS UBA</vt:lpstr>
      <vt:lpstr>PUNKTVEIDA PIESĀRŅOJUMA BŪTISKI IETEKMĒTIE ŪO LIELUPES UBA</vt:lpstr>
      <vt:lpstr>PUNKTVEIDA PIESĀRŅOJUMA BŪTISKI IETEKMĒTIE ŪO VENTAS UBA</vt:lpstr>
      <vt:lpstr>PAPILDUS PASĀKUMI PUNKTVEIDA PIESĀRŅOJUMA SLODZES SAMAZINĀŠANAI</vt:lpstr>
      <vt:lpstr>PAPILDUS PASĀKUMI ŪO, kuriem veikts izmaksu efektivitātes novērtējums</vt:lpstr>
      <vt:lpstr>IZKLIEDĒTĀ PIESĀRŅOJUMA BŪTISKI IETEKMĒTIE ŪO LIELUPES UBA</vt:lpstr>
      <vt:lpstr>IZKLIEDĒTĀ PIESĀRŅOJUMA BŪTISKI IETEKMĒTIE ŪO VENTAS UBA</vt:lpstr>
      <vt:lpstr>PAPILDUS PASĀKUMI IZKLIEDĒTĀ PIESĀRŅOJUMA SLODZES SAMAZINĀŠANAI</vt:lpstr>
      <vt:lpstr>HIDROMORFOLOĢISKO PĀRVEIDOJUMU BŪTISKI IETEKMĒTIE ŪO LIELUPES UBA</vt:lpstr>
      <vt:lpstr>HIDROMORFOLOĢISKO PĀRVEIDOJUMU BŪTISKI IETEKMĒTIE ŪO VENTAS UBA</vt:lpstr>
      <vt:lpstr>PAPILDUS PASĀKUMI HIDROMORFOLOĢISKO PĀRVEIDOJUMU IETEKMES SAMAZINĀŠANAI</vt:lpstr>
      <vt:lpstr>PAPILDUS PASĀKUMI HIDROMORFOLOĢISKO PĀRVEIDOJUMU IETEKMES SAMAZINĀŠANAI (2)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2021-06-29T20:09:45Z</dcterms:created>
  <dcterms:modified xsi:type="dcterms:W3CDTF">2021-06-29T20:09:53Z</dcterms:modified>
</cp:coreProperties>
</file>