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1"/>
    <p:sldMasterId id="2147483672" r:id="rId2"/>
  </p:sldMasterIdLst>
  <p:notesMasterIdLst>
    <p:notesMasterId r:id="rId16"/>
  </p:notesMasterIdLst>
  <p:handoutMasterIdLst>
    <p:handoutMasterId r:id="rId17"/>
  </p:handoutMasterIdLst>
  <p:sldIdLst>
    <p:sldId id="257" r:id="rId3"/>
    <p:sldId id="468" r:id="rId4"/>
    <p:sldId id="344" r:id="rId5"/>
    <p:sldId id="471" r:id="rId6"/>
    <p:sldId id="474" r:id="rId7"/>
    <p:sldId id="469" r:id="rId8"/>
    <p:sldId id="462" r:id="rId9"/>
    <p:sldId id="472" r:id="rId10"/>
    <p:sldId id="473" r:id="rId11"/>
    <p:sldId id="470" r:id="rId12"/>
    <p:sldId id="475" r:id="rId13"/>
    <p:sldId id="483" r:id="rId14"/>
    <p:sldId id="408" r:id="rId15"/>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s"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A87"/>
    <a:srgbClr val="0000FF"/>
    <a:srgbClr val="0066FF"/>
    <a:srgbClr val="ECEEF2"/>
    <a:srgbClr val="FBE5D5"/>
    <a:srgbClr val="E2EFD9"/>
    <a:srgbClr val="C5E0B3"/>
    <a:srgbClr val="F7CBAC"/>
    <a:srgbClr val="CC99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40" autoAdjust="0"/>
    <p:restoredTop sz="95703" autoAdjust="0"/>
  </p:normalViewPr>
  <p:slideViewPr>
    <p:cSldViewPr snapToGrid="0" snapToObjects="1">
      <p:cViewPr varScale="1">
        <p:scale>
          <a:sx n="86" d="100"/>
          <a:sy n="86" d="100"/>
        </p:scale>
        <p:origin x="8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967"/>
          </a:xfrm>
          <a:prstGeom prst="rect">
            <a:avLst/>
          </a:prstGeom>
        </p:spPr>
        <p:txBody>
          <a:bodyPr vert="horz" lIns="91440" tIns="45719" rIns="91440" bIns="45719" rtlCol="0"/>
          <a:lstStyle>
            <a:lvl1pPr algn="l">
              <a:defRPr sz="1200"/>
            </a:lvl1pPr>
          </a:lstStyle>
          <a:p>
            <a:endParaRPr lang="en-US"/>
          </a:p>
        </p:txBody>
      </p:sp>
      <p:sp>
        <p:nvSpPr>
          <p:cNvPr id="3" name="Date Placeholder 2"/>
          <p:cNvSpPr>
            <a:spLocks noGrp="1"/>
          </p:cNvSpPr>
          <p:nvPr>
            <p:ph type="dt" sz="quarter" idx="1"/>
          </p:nvPr>
        </p:nvSpPr>
        <p:spPr>
          <a:xfrm>
            <a:off x="3849688" y="1"/>
            <a:ext cx="2946400" cy="496967"/>
          </a:xfrm>
          <a:prstGeom prst="rect">
            <a:avLst/>
          </a:prstGeom>
        </p:spPr>
        <p:txBody>
          <a:bodyPr vert="horz" lIns="91440" tIns="45719" rIns="91440" bIns="45719" rtlCol="0"/>
          <a:lstStyle>
            <a:lvl1pPr algn="r">
              <a:defRPr sz="1200"/>
            </a:lvl1pPr>
          </a:lstStyle>
          <a:p>
            <a:fld id="{025FFA9B-326A-4836-AB59-5F9E237B336A}" type="datetimeFigureOut">
              <a:rPr lang="en-US" smtClean="0"/>
              <a:t>6/29/2021</a:t>
            </a:fld>
            <a:endParaRPr lang="en-US"/>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19" rIns="91440"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19" rIns="91440" bIns="45719" rtlCol="0" anchor="b"/>
          <a:lstStyle>
            <a:lvl1pPr algn="r">
              <a:defRPr sz="1200"/>
            </a:lvl1pPr>
          </a:lstStyle>
          <a:p>
            <a:fld id="{0F8A44AA-42D7-465A-B4F1-C02B92100BB7}" type="slidenum">
              <a:rPr lang="en-US" smtClean="0"/>
              <a:t>‹#›</a:t>
            </a:fld>
            <a:endParaRPr lang="en-US"/>
          </a:p>
        </p:txBody>
      </p:sp>
    </p:spTree>
    <p:extLst>
      <p:ext uri="{BB962C8B-B14F-4D97-AF65-F5344CB8AC3E}">
        <p14:creationId xmlns:p14="http://schemas.microsoft.com/office/powerpoint/2010/main" val="297876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19" rIns="91440" bIns="45719" rtlCol="0"/>
          <a:lstStyle>
            <a:lvl1pPr algn="l">
              <a:defRPr sz="1200"/>
            </a:lvl1pPr>
          </a:lstStyle>
          <a:p>
            <a:endParaRPr lang="en-US"/>
          </a:p>
        </p:txBody>
      </p:sp>
      <p:sp>
        <p:nvSpPr>
          <p:cNvPr id="3" name="Date Placeholder 2"/>
          <p:cNvSpPr>
            <a:spLocks noGrp="1"/>
          </p:cNvSpPr>
          <p:nvPr>
            <p:ph type="dt" idx="1"/>
          </p:nvPr>
        </p:nvSpPr>
        <p:spPr>
          <a:xfrm>
            <a:off x="3850444" y="0"/>
            <a:ext cx="2945659" cy="496411"/>
          </a:xfrm>
          <a:prstGeom prst="rect">
            <a:avLst/>
          </a:prstGeom>
        </p:spPr>
        <p:txBody>
          <a:bodyPr vert="horz" lIns="91440" tIns="45719" rIns="91440" bIns="45719" rtlCol="0"/>
          <a:lstStyle>
            <a:lvl1pPr algn="r">
              <a:defRPr sz="1200"/>
            </a:lvl1pPr>
          </a:lstStyle>
          <a:p>
            <a:fld id="{723C39A2-B45B-4CD2-B930-F59A9B16F8D7}" type="datetimeFigureOut">
              <a:rPr lang="en-US" smtClean="0"/>
              <a:pPr/>
              <a:t>6/29/2021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19" rIns="91440" bIns="45719"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19" rIns="91440"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19" rIns="91440" bIns="45719"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19" rIns="91440" bIns="45719" rtlCol="0" anchor="b"/>
          <a:lstStyle>
            <a:lvl1pPr algn="r">
              <a:defRPr sz="1200"/>
            </a:lvl1pPr>
          </a:lstStyle>
          <a:p>
            <a:fld id="{413F3EF7-C596-457E-8267-183A13F64B87}" type="slidenum">
              <a:rPr lang="en-US" smtClean="0"/>
              <a:pPr/>
              <a:t>‹#›</a:t>
            </a:fld>
            <a:endParaRPr lang="en-US"/>
          </a:p>
        </p:txBody>
      </p:sp>
    </p:spTree>
    <p:extLst>
      <p:ext uri="{BB962C8B-B14F-4D97-AF65-F5344CB8AC3E}">
        <p14:creationId xmlns:p14="http://schemas.microsoft.com/office/powerpoint/2010/main" val="849688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3F3EF7-C596-457E-8267-183A13F64B87}" type="slidenum">
              <a:rPr lang="en-US" smtClean="0"/>
              <a:pPr/>
              <a:t>1</a:t>
            </a:fld>
            <a:endParaRPr lang="en-US"/>
          </a:p>
        </p:txBody>
      </p:sp>
    </p:spTree>
    <p:extLst>
      <p:ext uri="{BB962C8B-B14F-4D97-AF65-F5344CB8AC3E}">
        <p14:creationId xmlns:p14="http://schemas.microsoft.com/office/powerpoint/2010/main" val="1425002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4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DB2619-6065-4F5F-8D71-A8FB477728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1994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4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DB2619-6065-4F5F-8D71-A8FB477728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8543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4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DB2619-6065-4F5F-8D71-A8FB477728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343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GB" dirty="0"/>
          </a:p>
        </p:txBody>
      </p:sp>
      <p:sp>
        <p:nvSpPr>
          <p:cNvPr id="4" name="Slaida numura vietturis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8B34CA-A0C7-4268-9EAF-09B1240349F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174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4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DB2619-6065-4F5F-8D71-A8FB477728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745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4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DB2619-6065-4F5F-8D71-A8FB477728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8152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4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DB2619-6065-4F5F-8D71-A8FB477728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8513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4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DB2619-6065-4F5F-8D71-A8FB477728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047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4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DB2619-6065-4F5F-8D71-A8FB477728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8386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4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DB2619-6065-4F5F-8D71-A8FB477728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2155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4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DB2619-6065-4F5F-8D71-A8FB477728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044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4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DB2619-6065-4F5F-8D71-A8FB477728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556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lv-LV"/>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Click to edit Master subtitle style</a:t>
            </a:r>
            <a:endParaRPr lang="en-US"/>
          </a:p>
        </p:txBody>
      </p:sp>
      <p:sp>
        <p:nvSpPr>
          <p:cNvPr id="4" name="Date Placeholder 3"/>
          <p:cNvSpPr>
            <a:spLocks noGrp="1"/>
          </p:cNvSpPr>
          <p:nvPr>
            <p:ph type="dt" sz="half" idx="10"/>
          </p:nvPr>
        </p:nvSpPr>
        <p:spPr/>
        <p:txBody>
          <a:bodyPr/>
          <a:lstStyle/>
          <a:p>
            <a:fld id="{6A5EDBE3-C9D6-4BBD-916B-5797610DB46F}" type="datetime1">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344091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5B942D08-990A-4602-83B2-A265A4696D12}" type="datetime1">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343354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28299294-8A47-4609-AD5C-B3A82D6B081D}" type="datetime1">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1501728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lv-LV"/>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Click to edit Master subtitle style</a:t>
            </a:r>
            <a:endParaRPr lang="en-US"/>
          </a:p>
        </p:txBody>
      </p:sp>
      <p:sp>
        <p:nvSpPr>
          <p:cNvPr id="4" name="Date Placeholder 3"/>
          <p:cNvSpPr>
            <a:spLocks noGrp="1"/>
          </p:cNvSpPr>
          <p:nvPr>
            <p:ph type="dt" sz="half" idx="10"/>
          </p:nvPr>
        </p:nvSpPr>
        <p:spPr/>
        <p:txBody>
          <a:bodyPr/>
          <a:lstStyle/>
          <a:p>
            <a:fld id="{94CFF589-3DA3-E64E-A331-008817309E35}" type="datetime1">
              <a:rPr lang="en-US" smtClean="0">
                <a:solidFill>
                  <a:srgbClr val="0D4A87">
                    <a:tint val="75000"/>
                  </a:srgbClr>
                </a:solidFill>
              </a:rPr>
              <a:pPr/>
              <a:t>6/29/2021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endParaRPr lang="en-US">
              <a:solidFill>
                <a:srgbClr val="0D4A87">
                  <a:tint val="75000"/>
                </a:srgbClr>
              </a:solidFill>
            </a:endParaRP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324962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A37572C6-216B-2745-83D3-7257B586B6F4}" type="datetime1">
              <a:rPr lang="en-US" smtClean="0">
                <a:solidFill>
                  <a:srgbClr val="0D4A87">
                    <a:tint val="75000"/>
                  </a:srgbClr>
                </a:solidFill>
              </a:rPr>
              <a:pPr/>
              <a:t>6/29/2021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endParaRPr lang="en-US">
              <a:solidFill>
                <a:srgbClr val="0D4A87">
                  <a:tint val="75000"/>
                </a:srgbClr>
              </a:solidFill>
            </a:endParaRP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202214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lv-LV"/>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Click to edit Master text styles</a:t>
            </a:r>
          </a:p>
        </p:txBody>
      </p:sp>
      <p:sp>
        <p:nvSpPr>
          <p:cNvPr id="4" name="Date Placeholder 3"/>
          <p:cNvSpPr>
            <a:spLocks noGrp="1"/>
          </p:cNvSpPr>
          <p:nvPr>
            <p:ph type="dt" sz="half" idx="10"/>
          </p:nvPr>
        </p:nvSpPr>
        <p:spPr/>
        <p:txBody>
          <a:bodyPr/>
          <a:lstStyle/>
          <a:p>
            <a:fld id="{EF2F0A34-490D-494D-BDD1-5C04E4F3491A}" type="datetime1">
              <a:rPr lang="en-US" smtClean="0">
                <a:solidFill>
                  <a:srgbClr val="0D4A87">
                    <a:tint val="75000"/>
                  </a:srgbClr>
                </a:solidFill>
              </a:rPr>
              <a:pPr/>
              <a:t>6/29/2021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endParaRPr lang="en-US">
              <a:solidFill>
                <a:srgbClr val="0D4A87">
                  <a:tint val="75000"/>
                </a:srgbClr>
              </a:solidFill>
            </a:endParaRP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164341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4"/>
          <p:cNvSpPr>
            <a:spLocks noGrp="1"/>
          </p:cNvSpPr>
          <p:nvPr>
            <p:ph type="dt" sz="half" idx="10"/>
          </p:nvPr>
        </p:nvSpPr>
        <p:spPr/>
        <p:txBody>
          <a:bodyPr/>
          <a:lstStyle/>
          <a:p>
            <a:fld id="{BC64DFEE-4869-754B-BE65-7FE2DAE50C05}" type="datetime1">
              <a:rPr lang="en-US" smtClean="0">
                <a:solidFill>
                  <a:srgbClr val="0D4A87">
                    <a:tint val="75000"/>
                  </a:srgbClr>
                </a:solidFill>
              </a:rPr>
              <a:pPr/>
              <a:t>6/29/2021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endParaRPr lang="en-US">
              <a:solidFill>
                <a:srgbClr val="0D4A87">
                  <a:tint val="75000"/>
                </a:srgbClr>
              </a:solidFill>
            </a:endParaRP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124426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6"/>
          <p:cNvSpPr>
            <a:spLocks noGrp="1"/>
          </p:cNvSpPr>
          <p:nvPr>
            <p:ph type="dt" sz="half" idx="10"/>
          </p:nvPr>
        </p:nvSpPr>
        <p:spPr/>
        <p:txBody>
          <a:bodyPr/>
          <a:lstStyle/>
          <a:p>
            <a:fld id="{7B12C120-ECF2-4644-87FB-BE0D849ECD67}" type="datetime1">
              <a:rPr lang="en-US" smtClean="0">
                <a:solidFill>
                  <a:srgbClr val="0D4A87">
                    <a:tint val="75000"/>
                  </a:srgbClr>
                </a:solidFill>
              </a:rPr>
              <a:pPr/>
              <a:t>6/29/2021</a:t>
            </a:fld>
            <a:endParaRPr lang="en-US">
              <a:solidFill>
                <a:srgbClr val="0D4A87">
                  <a:tint val="75000"/>
                </a:srgbClr>
              </a:solidFill>
            </a:endParaRPr>
          </a:p>
        </p:txBody>
      </p:sp>
      <p:sp>
        <p:nvSpPr>
          <p:cNvPr id="8" name="Footer Placeholder 7"/>
          <p:cNvSpPr>
            <a:spLocks noGrp="1"/>
          </p:cNvSpPr>
          <p:nvPr>
            <p:ph type="ftr" sz="quarter" idx="11"/>
          </p:nvPr>
        </p:nvSpPr>
        <p:spPr/>
        <p:txBody>
          <a:bodyPr/>
          <a:lstStyle/>
          <a:p>
            <a:endParaRPr lang="en-US">
              <a:solidFill>
                <a:srgbClr val="0D4A87">
                  <a:tint val="75000"/>
                </a:srgbClr>
              </a:solidFill>
            </a:endParaRPr>
          </a:p>
        </p:txBody>
      </p:sp>
      <p:sp>
        <p:nvSpPr>
          <p:cNvPr id="9" name="Slide Number Placeholder 8"/>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254494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2"/>
          <p:cNvSpPr>
            <a:spLocks noGrp="1"/>
          </p:cNvSpPr>
          <p:nvPr>
            <p:ph type="dt" sz="half" idx="10"/>
          </p:nvPr>
        </p:nvSpPr>
        <p:spPr/>
        <p:txBody>
          <a:bodyPr/>
          <a:lstStyle/>
          <a:p>
            <a:fld id="{3E00C779-1761-6743-96BF-D423ED93EF6F}" type="datetime1">
              <a:rPr lang="en-US" smtClean="0">
                <a:solidFill>
                  <a:srgbClr val="0D4A87">
                    <a:tint val="75000"/>
                  </a:srgbClr>
                </a:solidFill>
              </a:rPr>
              <a:pPr/>
              <a:t>6/29/2021</a:t>
            </a:fld>
            <a:endParaRPr lang="en-US">
              <a:solidFill>
                <a:srgbClr val="0D4A87">
                  <a:tint val="75000"/>
                </a:srgbClr>
              </a:solidFill>
            </a:endParaRPr>
          </a:p>
        </p:txBody>
      </p:sp>
      <p:sp>
        <p:nvSpPr>
          <p:cNvPr id="4" name="Footer Placeholder 3"/>
          <p:cNvSpPr>
            <a:spLocks noGrp="1"/>
          </p:cNvSpPr>
          <p:nvPr>
            <p:ph type="ftr" sz="quarter" idx="11"/>
          </p:nvPr>
        </p:nvSpPr>
        <p:spPr/>
        <p:txBody>
          <a:bodyPr/>
          <a:lstStyle/>
          <a:p>
            <a:endParaRPr lang="en-US">
              <a:solidFill>
                <a:srgbClr val="0D4A87">
                  <a:tint val="75000"/>
                </a:srgbClr>
              </a:solidFill>
            </a:endParaRPr>
          </a:p>
        </p:txBody>
      </p:sp>
      <p:sp>
        <p:nvSpPr>
          <p:cNvPr id="5" name="Slide Number Placeholder 4"/>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142450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5D052-3159-4946-B3EA-A512F87B7BB7}" type="datetime1">
              <a:rPr lang="en-US" smtClean="0">
                <a:solidFill>
                  <a:srgbClr val="0D4A87">
                    <a:tint val="75000"/>
                  </a:srgbClr>
                </a:solidFill>
              </a:rPr>
              <a:pPr/>
              <a:t>6/29/2021</a:t>
            </a:fld>
            <a:endParaRPr lang="en-US">
              <a:solidFill>
                <a:srgbClr val="0D4A87">
                  <a:tint val="75000"/>
                </a:srgbClr>
              </a:solidFill>
            </a:endParaRPr>
          </a:p>
        </p:txBody>
      </p:sp>
      <p:sp>
        <p:nvSpPr>
          <p:cNvPr id="3" name="Footer Placeholder 2"/>
          <p:cNvSpPr>
            <a:spLocks noGrp="1"/>
          </p:cNvSpPr>
          <p:nvPr>
            <p:ph type="ftr" sz="quarter" idx="11"/>
          </p:nvPr>
        </p:nvSpPr>
        <p:spPr/>
        <p:txBody>
          <a:bodyPr/>
          <a:lstStyle/>
          <a:p>
            <a:endParaRPr lang="en-US">
              <a:solidFill>
                <a:srgbClr val="0D4A87">
                  <a:tint val="75000"/>
                </a:srgbClr>
              </a:solidFill>
            </a:endParaRPr>
          </a:p>
        </p:txBody>
      </p:sp>
      <p:sp>
        <p:nvSpPr>
          <p:cNvPr id="4" name="Slide Number Placeholder 3"/>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691911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lv-LV"/>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6B6CB253-10F9-F041-9CBE-2950C612D01B}" type="datetime1">
              <a:rPr lang="en-US" smtClean="0">
                <a:solidFill>
                  <a:srgbClr val="0D4A87">
                    <a:tint val="75000"/>
                  </a:srgbClr>
                </a:solidFill>
              </a:rPr>
              <a:pPr/>
              <a:t>6/29/2021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endParaRPr lang="en-US">
              <a:solidFill>
                <a:srgbClr val="0D4A87">
                  <a:tint val="75000"/>
                </a:srgbClr>
              </a:solidFill>
            </a:endParaRP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40851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E8746E07-B39F-4A84-B7A9-1DD30EF81A9B}" type="datetime1">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3125814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254BFABC-DD23-2E45-8199-A5A547E6DFCD}" type="datetime1">
              <a:rPr lang="en-US" smtClean="0">
                <a:solidFill>
                  <a:srgbClr val="0D4A87">
                    <a:tint val="75000"/>
                  </a:srgbClr>
                </a:solidFill>
              </a:rPr>
              <a:pPr/>
              <a:t>6/29/2021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endParaRPr lang="en-US">
              <a:solidFill>
                <a:srgbClr val="0D4A87">
                  <a:tint val="75000"/>
                </a:srgbClr>
              </a:solidFill>
            </a:endParaRP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4115079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F57B230F-B971-D94C-B48A-0D546AC603F2}" type="datetime1">
              <a:rPr lang="en-US" smtClean="0">
                <a:solidFill>
                  <a:srgbClr val="0D4A87">
                    <a:tint val="75000"/>
                  </a:srgbClr>
                </a:solidFill>
              </a:rPr>
              <a:pPr/>
              <a:t>6/29/2021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endParaRPr lang="en-US">
              <a:solidFill>
                <a:srgbClr val="0D4A87">
                  <a:tint val="75000"/>
                </a:srgbClr>
              </a:solidFill>
            </a:endParaRP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520810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11B2B38D-EF18-0646-9010-3E5294E5847E}" type="datetime1">
              <a:rPr lang="en-US" smtClean="0">
                <a:solidFill>
                  <a:srgbClr val="0D4A87">
                    <a:tint val="75000"/>
                  </a:srgbClr>
                </a:solidFill>
              </a:rPr>
              <a:pPr/>
              <a:t>6/29/2021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endParaRPr lang="en-US">
              <a:solidFill>
                <a:srgbClr val="0D4A87">
                  <a:tint val="75000"/>
                </a:srgbClr>
              </a:solidFill>
            </a:endParaRP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84144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lv-LV"/>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Click to edit Master text styles</a:t>
            </a:r>
          </a:p>
        </p:txBody>
      </p:sp>
      <p:sp>
        <p:nvSpPr>
          <p:cNvPr id="4" name="Date Placeholder 3"/>
          <p:cNvSpPr>
            <a:spLocks noGrp="1"/>
          </p:cNvSpPr>
          <p:nvPr>
            <p:ph type="dt" sz="half" idx="10"/>
          </p:nvPr>
        </p:nvSpPr>
        <p:spPr/>
        <p:txBody>
          <a:bodyPr/>
          <a:lstStyle/>
          <a:p>
            <a:fld id="{D299D2E6-27F2-411D-9A61-74FF855F7F8E}" type="datetime1">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2985458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4"/>
          <p:cNvSpPr>
            <a:spLocks noGrp="1"/>
          </p:cNvSpPr>
          <p:nvPr>
            <p:ph type="dt" sz="half" idx="10"/>
          </p:nvPr>
        </p:nvSpPr>
        <p:spPr/>
        <p:txBody>
          <a:bodyPr/>
          <a:lstStyle/>
          <a:p>
            <a:fld id="{667745D3-5944-4167-821A-0F8B4333E87F}" type="datetime1">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251222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6"/>
          <p:cNvSpPr>
            <a:spLocks noGrp="1"/>
          </p:cNvSpPr>
          <p:nvPr>
            <p:ph type="dt" sz="half" idx="10"/>
          </p:nvPr>
        </p:nvSpPr>
        <p:spPr/>
        <p:txBody>
          <a:bodyPr/>
          <a:lstStyle/>
          <a:p>
            <a:fld id="{EDD7B358-606D-45B0-8AF7-B998AE14505E}" type="datetime1">
              <a:rPr lang="en-US" smtClean="0"/>
              <a:t>6/29/2021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297176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2"/>
          <p:cNvSpPr>
            <a:spLocks noGrp="1"/>
          </p:cNvSpPr>
          <p:nvPr>
            <p:ph type="dt" sz="half" idx="10"/>
          </p:nvPr>
        </p:nvSpPr>
        <p:spPr/>
        <p:txBody>
          <a:bodyPr/>
          <a:lstStyle/>
          <a:p>
            <a:fld id="{59EEEB61-3B66-42E8-8737-7B45FA250CFC}" type="datetime1">
              <a:rPr lang="en-US" smtClean="0"/>
              <a:t>6/29/2021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182789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AD320-772F-4C7F-9983-966846B03D34}" type="datetime1">
              <a:rPr lang="en-US" smtClean="0"/>
              <a:t>6/29/2021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339558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lv-LV"/>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ECBDB49E-A161-4DF5-8FA1-7A50F8E52427}" type="datetime1">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218115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9A74EC3B-D154-49FB-8633-63956250DA74}" type="datetime1">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296003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AB57D-910F-467D-80D1-5A8D2482B7AE}" type="datetime1">
              <a:rPr lang="en-US" smtClean="0"/>
              <a:t>6/29/2021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B1B8F-52AB-D04E-847A-594D877E5CDA}" type="slidenum">
              <a:rPr lang="en-US" smtClean="0"/>
              <a:pPr/>
              <a:t>‹#›</a:t>
            </a:fld>
            <a:endParaRPr lang="en-US"/>
          </a:p>
        </p:txBody>
      </p:sp>
    </p:spTree>
    <p:extLst>
      <p:ext uri="{BB962C8B-B14F-4D97-AF65-F5344CB8AC3E}">
        <p14:creationId xmlns:p14="http://schemas.microsoft.com/office/powerpoint/2010/main" val="3059902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9B484-71A5-B447-B9BB-03217B0348FB}" type="datetime1">
              <a:rPr lang="en-US" smtClean="0">
                <a:solidFill>
                  <a:srgbClr val="0D4A87">
                    <a:tint val="75000"/>
                  </a:srgbClr>
                </a:solidFill>
              </a:rPr>
              <a:pPr/>
              <a:t>6/29/2021</a:t>
            </a:fld>
            <a:endParaRPr lang="en-US">
              <a:solidFill>
                <a:srgbClr val="0D4A87">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D4A87">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2753806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file://localhost/Users/an/Documents/JAMUNA/DARBS/VECIE%20FAILI/LVVGMC/stila%20gramata/LVGMC_IDENTITATE_DARBA%20FAILI/ELEKTRONISKIE%20MEDIJI/PPT%20PREZENTA%CC%84CIJA/pilnais%20logo-01.png"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28600" y="1565185"/>
            <a:ext cx="8604115" cy="284522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lv-LV" b="1" dirty="0"/>
              <a:t>Plūdu riska pārvaldības plāni </a:t>
            </a:r>
          </a:p>
          <a:p>
            <a:pPr lvl="0"/>
            <a:r>
              <a:rPr lang="lv-LV" b="1" dirty="0"/>
              <a:t>2022.-2027. gadam </a:t>
            </a:r>
          </a:p>
          <a:p>
            <a:pPr lvl="0"/>
            <a:r>
              <a:rPr lang="lv-LV" b="1" dirty="0"/>
              <a:t>Daugavas un Gaujas UBA</a:t>
            </a:r>
            <a:endParaRPr kumimoji="0" lang="lv-LV" sz="4000" b="0" i="0" u="none" strike="noStrike" kern="1200" cap="all" spc="0" normalizeH="0" baseline="30000" noProof="0" dirty="0">
              <a:ln>
                <a:noFill/>
              </a:ln>
              <a:solidFill>
                <a:srgbClr val="0D4A87"/>
              </a:solidFill>
              <a:effectLst/>
              <a:uLnTx/>
              <a:uFillTx/>
              <a:latin typeface="Calibri"/>
              <a:ea typeface="+mj-ea"/>
              <a:cs typeface="+mj-cs"/>
            </a:endParaRPr>
          </a:p>
        </p:txBody>
      </p:sp>
      <p:pic>
        <p:nvPicPr>
          <p:cNvPr id="2" name="pilnais logo-01.png" descr="/Users/an/Documents/JAMUNA/DARBS/VECIE FAILI/LVVGMC/stila gramata/LVGMC_IDENTITATE_DARBA FAILI/ELEKTRONISKIE MEDIJI/PPT PREZENTĀCIJA/pilnais logo-01.png"/>
          <p:cNvPicPr>
            <a:picLocks noChangeAspect="1"/>
          </p:cNvPicPr>
          <p:nvPr/>
        </p:nvPicPr>
        <p:blipFill>
          <a:blip r:embed="rId4" r:link="rId5" cstate="email">
            <a:extLst>
              <a:ext uri="{28A0092B-C50C-407E-A947-70E740481C1C}">
                <a14:useLocalDpi xmlns:a14="http://schemas.microsoft.com/office/drawing/2010/main"/>
              </a:ext>
            </a:extLst>
          </a:blip>
          <a:stretch>
            <a:fillRect/>
          </a:stretch>
        </p:blipFill>
        <p:spPr>
          <a:xfrm>
            <a:off x="712536" y="638323"/>
            <a:ext cx="3846096" cy="926862"/>
          </a:xfrm>
          <a:prstGeom prst="rect">
            <a:avLst/>
          </a:prstGeom>
        </p:spPr>
      </p:pic>
      <p:sp>
        <p:nvSpPr>
          <p:cNvPr id="6" name="Subtitle 2">
            <a:extLst>
              <a:ext uri="{FF2B5EF4-FFF2-40B4-BE49-F238E27FC236}">
                <a16:creationId xmlns:a16="http://schemas.microsoft.com/office/drawing/2014/main" id="{67A1E358-842C-48E3-AAE9-8D85CA5B5F25}"/>
              </a:ext>
            </a:extLst>
          </p:cNvPr>
          <p:cNvSpPr txBox="1">
            <a:spLocks/>
          </p:cNvSpPr>
          <p:nvPr/>
        </p:nvSpPr>
        <p:spPr>
          <a:xfrm>
            <a:off x="985168" y="5286875"/>
            <a:ext cx="7173663" cy="15711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lv-LV" sz="2400" i="0" u="none" strike="noStrike" kern="1200" cap="all" spc="0" normalizeH="0" baseline="0" noProof="0" dirty="0">
                <a:ln>
                  <a:noFill/>
                </a:ln>
                <a:solidFill>
                  <a:srgbClr val="0D4A87"/>
                </a:solidFill>
                <a:effectLst/>
                <a:uLnTx/>
                <a:uFillTx/>
                <a:latin typeface="Calibri"/>
                <a:ea typeface="+mn-ea"/>
                <a:cs typeface="+mn-cs"/>
              </a:rPr>
              <a:t>T. </a:t>
            </a:r>
            <a:r>
              <a:rPr kumimoji="0" lang="lv-LV" sz="2400" i="0" u="none" strike="noStrike" kern="1200" cap="all" spc="0" normalizeH="0" baseline="0" noProof="0" dirty="0" err="1">
                <a:ln>
                  <a:noFill/>
                </a:ln>
                <a:solidFill>
                  <a:srgbClr val="0D4A87"/>
                </a:solidFill>
                <a:effectLst/>
                <a:uLnTx/>
                <a:uFillTx/>
                <a:latin typeface="Calibri"/>
                <a:ea typeface="+mn-ea"/>
                <a:cs typeface="+mn-cs"/>
              </a:rPr>
              <a:t>Koļcova</a:t>
            </a:r>
            <a:r>
              <a:rPr kumimoji="0" lang="lv-LV" sz="2400" i="0" u="none" strike="noStrike" kern="1200" cap="all" spc="0" normalizeH="0" baseline="0" noProof="0" dirty="0">
                <a:ln>
                  <a:noFill/>
                </a:ln>
                <a:solidFill>
                  <a:srgbClr val="0D4A87"/>
                </a:solidFill>
                <a:effectLst/>
                <a:uLnTx/>
                <a:uFillTx/>
                <a:latin typeface="Calibri"/>
                <a:ea typeface="+mn-ea"/>
                <a:cs typeface="+mn-cs"/>
              </a:rPr>
              <a:t>, S. Zaiceva, E. </a:t>
            </a:r>
            <a:r>
              <a:rPr kumimoji="0" lang="lv-LV" sz="2400" i="0" u="none" strike="noStrike" kern="1200" cap="all" spc="0" normalizeH="0" baseline="0" noProof="0" dirty="0" err="1">
                <a:ln>
                  <a:noFill/>
                </a:ln>
                <a:solidFill>
                  <a:srgbClr val="0D4A87"/>
                </a:solidFill>
                <a:effectLst/>
                <a:uLnTx/>
                <a:uFillTx/>
                <a:latin typeface="Calibri"/>
                <a:ea typeface="+mn-ea"/>
                <a:cs typeface="+mn-cs"/>
              </a:rPr>
              <a:t>Križickis</a:t>
            </a:r>
            <a:r>
              <a:rPr kumimoji="0" lang="lv-LV" sz="2400" b="1" i="0" u="none" strike="noStrike" kern="1200" cap="all" spc="0" normalizeH="0" baseline="0" noProof="0" dirty="0">
                <a:ln>
                  <a:noFill/>
                </a:ln>
                <a:solidFill>
                  <a:srgbClr val="0D4A87"/>
                </a:solidFill>
                <a:effectLst/>
                <a:uLnTx/>
                <a:uFillTx/>
                <a:latin typeface="Calibri"/>
                <a:ea typeface="+mn-ea"/>
                <a:cs typeface="+mn-cs"/>
              </a:rPr>
              <a:t>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lv-LV" sz="2400" b="1" i="0" u="none" strike="noStrike" kern="1200" cap="all" spc="0" normalizeH="0" baseline="0" noProof="0" dirty="0">
              <a:ln>
                <a:noFill/>
              </a:ln>
              <a:solidFill>
                <a:srgbClr val="0D4A87"/>
              </a:solidFill>
              <a:effectLst/>
              <a:uLnTx/>
              <a:uFillTx/>
              <a:latin typeface="Calibri"/>
              <a:ea typeface="+mn-ea"/>
              <a:cs typeface="+mn-cs"/>
            </a:endParaRPr>
          </a:p>
          <a:p>
            <a:pPr marL="0" indent="0" algn="ctr">
              <a:buNone/>
            </a:pPr>
            <a:r>
              <a:rPr lang="en-US" sz="1800" dirty="0"/>
              <a:t> </a:t>
            </a:r>
            <a:r>
              <a:rPr lang="lv-LV" sz="1800" dirty="0"/>
              <a:t>Baseinu Konsultatīvas Padomes sanāksme</a:t>
            </a:r>
            <a:endParaRPr lang="lv-LV" sz="1800" b="1" cap="all" dirty="0">
              <a:solidFill>
                <a:srgbClr val="0D4A87"/>
              </a:solidFill>
              <a:latin typeface="Calibri"/>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lv-LV" sz="1800" b="1" i="0" u="none" strike="noStrike" kern="1200" cap="all" spc="0" normalizeH="0" baseline="0" noProof="0" dirty="0">
                <a:ln>
                  <a:noFill/>
                </a:ln>
                <a:solidFill>
                  <a:srgbClr val="0D4A87"/>
                </a:solidFill>
                <a:effectLst/>
                <a:uLnTx/>
                <a:uFillTx/>
                <a:latin typeface="Calibri"/>
                <a:ea typeface="+mn-ea"/>
                <a:cs typeface="+mn-cs"/>
              </a:rPr>
              <a:t>29.06.2021.</a:t>
            </a:r>
            <a:endParaRPr kumimoji="0" lang="en-US" sz="1800" b="1" i="0" u="none" strike="noStrike" kern="1200" cap="all" spc="0" normalizeH="0" baseline="0" noProof="0" dirty="0">
              <a:ln>
                <a:noFill/>
              </a:ln>
              <a:solidFill>
                <a:srgbClr val="0D4A87"/>
              </a:solidFill>
              <a:effectLst/>
              <a:uLnTx/>
              <a:uFillTx/>
              <a:latin typeface="Calibri"/>
              <a:ea typeface="+mn-ea"/>
              <a:cs typeface="+mn-cs"/>
            </a:endParaRPr>
          </a:p>
        </p:txBody>
      </p:sp>
    </p:spTree>
    <p:extLst>
      <p:ext uri="{BB962C8B-B14F-4D97-AF65-F5344CB8AC3E}">
        <p14:creationId xmlns:p14="http://schemas.microsoft.com/office/powerpoint/2010/main" val="501562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62" y="285424"/>
            <a:ext cx="7948245" cy="581427"/>
          </a:xfrm>
        </p:spPr>
        <p:txBody>
          <a:bodyPr>
            <a:noAutofit/>
          </a:bodyPr>
          <a:lstStyle/>
          <a:p>
            <a:r>
              <a:rPr lang="lv-LV" sz="3200" dirty="0">
                <a:solidFill>
                  <a:schemeClr val="bg1"/>
                </a:solidFill>
                <a:latin typeface="Arial" panose="020B0604020202020204" pitchFamily="34" charset="0"/>
                <a:cs typeface="Arial" panose="020B0604020202020204" pitchFamily="34" charset="0"/>
              </a:rPr>
              <a:t>PASĀKUMU PRIORITIZĀCIJAS SISTĒMA</a:t>
            </a:r>
            <a:endParaRPr lang="en-US" sz="3200" dirty="0">
              <a:solidFill>
                <a:schemeClr val="bg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20074615"/>
              </p:ext>
            </p:extLst>
          </p:nvPr>
        </p:nvGraphicFramePr>
        <p:xfrm>
          <a:off x="650044" y="4951654"/>
          <a:ext cx="7719060" cy="766545"/>
        </p:xfrm>
        <a:graphic>
          <a:graphicData uri="http://schemas.openxmlformats.org/drawingml/2006/table">
            <a:tbl>
              <a:tblPr firstRow="1" firstCol="1" bandRow="1">
                <a:tableStyleId>{5940675A-B579-460E-94D1-54222C63F5DA}</a:tableStyleId>
              </a:tblPr>
              <a:tblGrid>
                <a:gridCol w="906781">
                  <a:extLst>
                    <a:ext uri="{9D8B030D-6E8A-4147-A177-3AD203B41FA5}">
                      <a16:colId xmlns:a16="http://schemas.microsoft.com/office/drawing/2014/main" val="20000"/>
                    </a:ext>
                  </a:extLst>
                </a:gridCol>
                <a:gridCol w="1386840">
                  <a:extLst>
                    <a:ext uri="{9D8B030D-6E8A-4147-A177-3AD203B41FA5}">
                      <a16:colId xmlns:a16="http://schemas.microsoft.com/office/drawing/2014/main" val="20001"/>
                    </a:ext>
                  </a:extLst>
                </a:gridCol>
                <a:gridCol w="139446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gridCol w="1621073">
                  <a:extLst>
                    <a:ext uri="{9D8B030D-6E8A-4147-A177-3AD203B41FA5}">
                      <a16:colId xmlns:a16="http://schemas.microsoft.com/office/drawing/2014/main" val="20004"/>
                    </a:ext>
                  </a:extLst>
                </a:gridCol>
                <a:gridCol w="946866">
                  <a:extLst>
                    <a:ext uri="{9D8B030D-6E8A-4147-A177-3AD203B41FA5}">
                      <a16:colId xmlns:a16="http://schemas.microsoft.com/office/drawing/2014/main" val="20005"/>
                    </a:ext>
                  </a:extLst>
                </a:gridCol>
              </a:tblGrid>
              <a:tr h="403451">
                <a:tc rowSpan="3">
                  <a:txBody>
                    <a:bodyPr/>
                    <a:lstStyle/>
                    <a:p>
                      <a:pPr algn="ctr">
                        <a:lnSpc>
                          <a:spcPct val="107000"/>
                        </a:lnSpc>
                        <a:spcAft>
                          <a:spcPts val="0"/>
                        </a:spcAft>
                      </a:pPr>
                      <a:r>
                        <a:rPr lang="lv-LV" sz="1200" b="1" dirty="0">
                          <a:solidFill>
                            <a:schemeClr val="tx1"/>
                          </a:solidFill>
                          <a:effectLst/>
                          <a:latin typeface="Arial" panose="020B0604020202020204" pitchFamily="34" charset="0"/>
                          <a:cs typeface="Arial" panose="020B0604020202020204" pitchFamily="34" charset="0"/>
                        </a:rPr>
                        <a:t>Prioritāte</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26" marR="41026" marT="0" marB="0" anchor="ctr">
                    <a:noFill/>
                  </a:tcPr>
                </a:tc>
                <a:tc>
                  <a:txBody>
                    <a:bodyPr/>
                    <a:lstStyle/>
                    <a:p>
                      <a:pPr algn="ctr">
                        <a:lnSpc>
                          <a:spcPct val="107000"/>
                        </a:lnSpc>
                        <a:spcAft>
                          <a:spcPts val="0"/>
                        </a:spcAft>
                      </a:pPr>
                      <a:r>
                        <a:rPr lang="lv-LV" sz="1200" b="1" dirty="0">
                          <a:solidFill>
                            <a:schemeClr val="tx1"/>
                          </a:solidFill>
                          <a:effectLst/>
                          <a:latin typeface="Arial" panose="020B0604020202020204" pitchFamily="34" charset="0"/>
                          <a:cs typeface="Arial" panose="020B0604020202020204" pitchFamily="34" charset="0"/>
                        </a:rPr>
                        <a:t>Plūdu riska indekss</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26" marR="41026" marT="0" marB="0" anchor="ctr">
                    <a:noFill/>
                  </a:tcPr>
                </a:tc>
                <a:tc>
                  <a:txBody>
                    <a:bodyPr/>
                    <a:lstStyle/>
                    <a:p>
                      <a:pPr algn="ctr">
                        <a:lnSpc>
                          <a:spcPct val="107000"/>
                        </a:lnSpc>
                        <a:spcAft>
                          <a:spcPts val="0"/>
                        </a:spcAft>
                      </a:pPr>
                      <a:r>
                        <a:rPr lang="lv-LV" sz="1200" b="1" dirty="0">
                          <a:solidFill>
                            <a:schemeClr val="tx1"/>
                          </a:solidFill>
                          <a:effectLst/>
                          <a:latin typeface="Arial" panose="020B0604020202020204" pitchFamily="34" charset="0"/>
                          <a:cs typeface="Arial" panose="020B0604020202020204" pitchFamily="34" charset="0"/>
                        </a:rPr>
                        <a:t>Saistība ar ŪSD mērķiem</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26" marR="41026" marT="0" marB="0" anchor="ctr">
                    <a:noFill/>
                  </a:tcPr>
                </a:tc>
                <a:tc>
                  <a:txBody>
                    <a:bodyPr/>
                    <a:lstStyle/>
                    <a:p>
                      <a:pPr algn="ctr">
                        <a:lnSpc>
                          <a:spcPct val="107000"/>
                        </a:lnSpc>
                        <a:spcAft>
                          <a:spcPts val="0"/>
                        </a:spcAft>
                      </a:pPr>
                      <a:r>
                        <a:rPr lang="lv-LV" sz="1200" b="1" dirty="0">
                          <a:solidFill>
                            <a:schemeClr val="tx1"/>
                          </a:solidFill>
                          <a:effectLst/>
                          <a:latin typeface="Arial" panose="020B0604020202020204" pitchFamily="34" charset="0"/>
                          <a:cs typeface="Arial" panose="020B0604020202020204" pitchFamily="34" charset="0"/>
                        </a:rPr>
                        <a:t>Saistība ar LPKPP mērķiem</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26" marR="41026" marT="0" marB="0">
                    <a:noFill/>
                  </a:tcPr>
                </a:tc>
                <a:tc>
                  <a:txBody>
                    <a:bodyPr/>
                    <a:lstStyle/>
                    <a:p>
                      <a:pPr algn="ctr">
                        <a:lnSpc>
                          <a:spcPct val="107000"/>
                        </a:lnSpc>
                        <a:spcAft>
                          <a:spcPts val="0"/>
                        </a:spcAft>
                      </a:pPr>
                      <a:r>
                        <a:rPr lang="lv-LV" sz="1200" b="1">
                          <a:solidFill>
                            <a:schemeClr val="tx1"/>
                          </a:solidFill>
                          <a:effectLst/>
                          <a:latin typeface="Arial" panose="020B0604020202020204" pitchFamily="34" charset="0"/>
                          <a:cs typeface="Arial" panose="020B0604020202020204" pitchFamily="34" charset="0"/>
                        </a:rPr>
                        <a:t>Zaļās infrastruktūras elementi</a:t>
                      </a:r>
                      <a:endParaRPr lang="en-US" sz="12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26" marR="41026" marT="0" marB="0" anchor="ctr">
                    <a:noFill/>
                  </a:tcPr>
                </a:tc>
                <a:tc rowSpan="3">
                  <a:txBody>
                    <a:bodyPr/>
                    <a:lstStyle/>
                    <a:p>
                      <a:pPr algn="ctr">
                        <a:lnSpc>
                          <a:spcPct val="107000"/>
                        </a:lnSpc>
                        <a:spcAft>
                          <a:spcPts val="0"/>
                        </a:spcAft>
                      </a:pPr>
                      <a:r>
                        <a:rPr lang="lv-LV" sz="1200" b="1" dirty="0">
                          <a:solidFill>
                            <a:schemeClr val="tx1"/>
                          </a:solidFill>
                          <a:effectLst/>
                          <a:latin typeface="Arial" panose="020B0604020202020204" pitchFamily="34" charset="0"/>
                          <a:cs typeface="Arial" panose="020B0604020202020204" pitchFamily="34" charset="0"/>
                        </a:rPr>
                        <a:t>Punktu skaits kopā</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26" marR="41026" marT="0" marB="0" anchor="ctr">
                    <a:noFill/>
                  </a:tcPr>
                </a:tc>
                <a:extLst>
                  <a:ext uri="{0D108BD9-81ED-4DB2-BD59-A6C34878D82A}">
                    <a16:rowId xmlns:a16="http://schemas.microsoft.com/office/drawing/2014/main" val="10000"/>
                  </a:ext>
                </a:extLst>
              </a:tr>
              <a:tr h="141204">
                <a:tc vMerge="1">
                  <a:txBody>
                    <a:bodyPr/>
                    <a:lstStyle/>
                    <a:p>
                      <a:endParaRPr lang="en-US"/>
                    </a:p>
                  </a:txBody>
                  <a:tcPr/>
                </a:tc>
                <a:tc>
                  <a:txBody>
                    <a:bodyPr/>
                    <a:lstStyle/>
                    <a:p>
                      <a:pPr algn="ctr">
                        <a:lnSpc>
                          <a:spcPct val="107000"/>
                        </a:lnSpc>
                        <a:spcAft>
                          <a:spcPts val="0"/>
                        </a:spcAft>
                      </a:pPr>
                      <a:r>
                        <a:rPr lang="lv-LV" sz="1200" b="1" dirty="0">
                          <a:solidFill>
                            <a:schemeClr val="tx1"/>
                          </a:solidFill>
                          <a:effectLst/>
                          <a:latin typeface="Arial" panose="020B0604020202020204" pitchFamily="34" charset="0"/>
                          <a:cs typeface="Arial" panose="020B0604020202020204" pitchFamily="34" charset="0"/>
                        </a:rPr>
                        <a:t>≥ 1.0 - 5 punkti</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26" marR="41026" marT="0" marB="0" anchor="ctr">
                    <a:noFill/>
                  </a:tcPr>
                </a:tc>
                <a:tc>
                  <a:txBody>
                    <a:bodyPr/>
                    <a:lstStyle/>
                    <a:p>
                      <a:pPr algn="ctr">
                        <a:lnSpc>
                          <a:spcPct val="107000"/>
                        </a:lnSpc>
                        <a:spcAft>
                          <a:spcPts val="0"/>
                        </a:spcAft>
                      </a:pPr>
                      <a:r>
                        <a:rPr lang="lv-LV" sz="1200" b="1" dirty="0">
                          <a:solidFill>
                            <a:schemeClr val="tx1"/>
                          </a:solidFill>
                          <a:effectLst/>
                          <a:latin typeface="Arial" panose="020B0604020202020204" pitchFamily="34" charset="0"/>
                          <a:cs typeface="Arial" panose="020B0604020202020204" pitchFamily="34" charset="0"/>
                        </a:rPr>
                        <a:t>Jā – 1punkts</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26" marR="41026" marT="0" marB="0" anchor="ctr">
                    <a:no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lv-LV" sz="1200" b="1" dirty="0">
                          <a:solidFill>
                            <a:schemeClr val="tx1"/>
                          </a:solidFill>
                          <a:effectLst/>
                          <a:latin typeface="Arial" panose="020B0604020202020204" pitchFamily="34" charset="0"/>
                          <a:cs typeface="Arial" panose="020B0604020202020204" pitchFamily="34" charset="0"/>
                        </a:rPr>
                        <a:t>Jā – 1punkts</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26" marR="41026" marT="0" marB="0" anchor="ctr">
                    <a:noFill/>
                  </a:tcPr>
                </a:tc>
                <a:tc>
                  <a:txBody>
                    <a:bodyPr/>
                    <a:lstStyle/>
                    <a:p>
                      <a:pPr algn="ctr">
                        <a:lnSpc>
                          <a:spcPct val="107000"/>
                        </a:lnSpc>
                        <a:spcAft>
                          <a:spcPts val="0"/>
                        </a:spcAft>
                      </a:pPr>
                      <a:r>
                        <a:rPr lang="lv-LV" sz="1200" b="1" dirty="0">
                          <a:solidFill>
                            <a:schemeClr val="tx1"/>
                          </a:solidFill>
                          <a:effectLst/>
                          <a:latin typeface="Arial" panose="020B0604020202020204" pitchFamily="34" charset="0"/>
                          <a:cs typeface="Arial" panose="020B0604020202020204" pitchFamily="34" charset="0"/>
                        </a:rPr>
                        <a:t>Jā – 2 punkti</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26" marR="41026" marT="0" marB="0" anchor="ctr">
                    <a:noFill/>
                  </a:tcPr>
                </a:tc>
                <a:tc vMerge="1">
                  <a:txBody>
                    <a:bodyPr/>
                    <a:lstStyle/>
                    <a:p>
                      <a:endParaRPr lang="en-US"/>
                    </a:p>
                  </a:txBody>
                  <a:tcPr/>
                </a:tc>
                <a:extLst>
                  <a:ext uri="{0D108BD9-81ED-4DB2-BD59-A6C34878D82A}">
                    <a16:rowId xmlns:a16="http://schemas.microsoft.com/office/drawing/2014/main" val="10001"/>
                  </a:ext>
                </a:extLst>
              </a:tr>
              <a:tr h="141204">
                <a:tc vMerge="1">
                  <a:txBody>
                    <a:bodyPr/>
                    <a:lstStyle/>
                    <a:p>
                      <a:endParaRPr lang="en-US"/>
                    </a:p>
                  </a:txBody>
                  <a:tcPr/>
                </a:tc>
                <a:tc>
                  <a:txBody>
                    <a:bodyPr/>
                    <a:lstStyle/>
                    <a:p>
                      <a:pPr algn="ctr">
                        <a:lnSpc>
                          <a:spcPct val="107000"/>
                        </a:lnSpc>
                        <a:spcAft>
                          <a:spcPts val="0"/>
                        </a:spcAft>
                      </a:pPr>
                      <a:r>
                        <a:rPr lang="lv-LV" sz="1200" b="1" dirty="0">
                          <a:solidFill>
                            <a:schemeClr val="tx1"/>
                          </a:solidFill>
                          <a:effectLst/>
                          <a:latin typeface="Arial" panose="020B0604020202020204" pitchFamily="34" charset="0"/>
                          <a:cs typeface="Arial" panose="020B0604020202020204" pitchFamily="34" charset="0"/>
                        </a:rPr>
                        <a:t>&lt; 1.0 – 1 punkts</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26" marR="41026" marT="0" marB="0" anchor="ctr">
                    <a:noFill/>
                  </a:tcPr>
                </a:tc>
                <a:tc>
                  <a:txBody>
                    <a:bodyPr/>
                    <a:lstStyle/>
                    <a:p>
                      <a:pPr algn="ctr">
                        <a:lnSpc>
                          <a:spcPct val="107000"/>
                        </a:lnSpc>
                        <a:spcAft>
                          <a:spcPts val="0"/>
                        </a:spcAft>
                      </a:pPr>
                      <a:r>
                        <a:rPr lang="lv-LV" sz="1200" b="1">
                          <a:solidFill>
                            <a:schemeClr val="tx1"/>
                          </a:solidFill>
                          <a:effectLst/>
                          <a:latin typeface="Arial" panose="020B0604020202020204" pitchFamily="34" charset="0"/>
                          <a:cs typeface="Arial" panose="020B0604020202020204" pitchFamily="34" charset="0"/>
                        </a:rPr>
                        <a:t>Nē - 0</a:t>
                      </a:r>
                      <a:endParaRPr lang="en-US" sz="12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26" marR="41026" marT="0" marB="0" anchor="ctr">
                    <a:noFill/>
                  </a:tcPr>
                </a:tc>
                <a:tc>
                  <a:txBody>
                    <a:bodyPr/>
                    <a:lstStyle/>
                    <a:p>
                      <a:pPr algn="ctr">
                        <a:lnSpc>
                          <a:spcPct val="107000"/>
                        </a:lnSpc>
                        <a:spcAft>
                          <a:spcPts val="0"/>
                        </a:spcAft>
                      </a:pPr>
                      <a:r>
                        <a:rPr lang="lv-LV" sz="1200" b="1" dirty="0">
                          <a:solidFill>
                            <a:schemeClr val="tx1"/>
                          </a:solidFill>
                          <a:effectLst/>
                          <a:latin typeface="Arial" panose="020B0604020202020204" pitchFamily="34" charset="0"/>
                          <a:cs typeface="Arial" panose="020B0604020202020204" pitchFamily="34" charset="0"/>
                        </a:rPr>
                        <a:t>Nē - 0</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26" marR="41026" marT="0" marB="0" anchor="ctr">
                    <a:noFill/>
                  </a:tcPr>
                </a:tc>
                <a:tc>
                  <a:txBody>
                    <a:bodyPr/>
                    <a:lstStyle/>
                    <a:p>
                      <a:pPr algn="ctr">
                        <a:lnSpc>
                          <a:spcPct val="107000"/>
                        </a:lnSpc>
                        <a:spcAft>
                          <a:spcPts val="0"/>
                        </a:spcAft>
                      </a:pPr>
                      <a:r>
                        <a:rPr lang="lv-LV" sz="1200" b="1" dirty="0">
                          <a:solidFill>
                            <a:schemeClr val="tx1"/>
                          </a:solidFill>
                          <a:effectLst/>
                          <a:latin typeface="Arial" panose="020B0604020202020204" pitchFamily="34" charset="0"/>
                          <a:cs typeface="Arial" panose="020B0604020202020204" pitchFamily="34" charset="0"/>
                        </a:rPr>
                        <a:t>Nē - 0</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26" marR="41026" marT="0" marB="0" anchor="ctr">
                    <a:noFill/>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5" name="Rectangle 4"/>
          <p:cNvSpPr/>
          <p:nvPr/>
        </p:nvSpPr>
        <p:spPr>
          <a:xfrm>
            <a:off x="254000" y="1388810"/>
            <a:ext cx="8699500" cy="2893100"/>
          </a:xfrm>
          <a:prstGeom prst="rect">
            <a:avLst/>
          </a:prstGeom>
        </p:spPr>
        <p:txBody>
          <a:bodyPr wrap="square">
            <a:spAutoFit/>
          </a:bodyPr>
          <a:lstStyle/>
          <a:p>
            <a:pPr marL="266700" indent="-266700" algn="just">
              <a:spcBef>
                <a:spcPts val="600"/>
              </a:spcBef>
            </a:pPr>
            <a:r>
              <a:rPr lang="lv-LV" b="1" dirty="0">
                <a:latin typeface="Arial" panose="020B0604020202020204" pitchFamily="34" charset="0"/>
                <a:ea typeface="Calibri" panose="020F0502020204030204" pitchFamily="34" charset="0"/>
                <a:cs typeface="Arial" panose="020B0604020202020204" pitchFamily="34" charset="0"/>
              </a:rPr>
              <a:t>Pasākuma prioritāte ir atkarīga no 4 faktoriem: </a:t>
            </a:r>
          </a:p>
          <a:p>
            <a:pPr marL="271463" indent="-271463" algn="just">
              <a:spcBef>
                <a:spcPts val="600"/>
              </a:spcBef>
              <a:buAutoNum type="arabicParenR"/>
            </a:pPr>
            <a:r>
              <a:rPr lang="lv-LV" dirty="0">
                <a:latin typeface="Arial" panose="020B0604020202020204" pitchFamily="34" charset="0"/>
                <a:ea typeface="Calibri" panose="020F0502020204030204" pitchFamily="34" charset="0"/>
                <a:cs typeface="Arial" panose="020B0604020202020204" pitchFamily="34" charset="0"/>
              </a:rPr>
              <a:t>Plūdu direktīvas mērķu sasniegšana – plūdu riska mazināšana iedzīvotājiem, sociālai grupai, ekonomikai, videi un kultūras mantojumam (5 indeksu summa). Pasākumiem teritorijās ārpus NNPRT zonas plūdu riska indekss nav aprēķināts;</a:t>
            </a:r>
          </a:p>
          <a:p>
            <a:pPr marL="271463" indent="-271463" algn="just">
              <a:spcBef>
                <a:spcPts val="600"/>
              </a:spcBef>
              <a:buAutoNum type="arabicParenR" startAt="2"/>
            </a:pPr>
            <a:r>
              <a:rPr lang="lv-LV" dirty="0">
                <a:latin typeface="Arial" panose="020B0604020202020204" pitchFamily="34" charset="0"/>
                <a:ea typeface="Calibri" panose="020F0502020204030204" pitchFamily="34" charset="0"/>
                <a:cs typeface="Arial" panose="020B0604020202020204" pitchFamily="34" charset="0"/>
              </a:rPr>
              <a:t>Ūdens Struktūrdirektīvas mērķu sasniegšana - ūdens kvalitātes uzlabošanas elementi;</a:t>
            </a:r>
          </a:p>
          <a:p>
            <a:pPr marL="271463" indent="-271463" algn="just">
              <a:spcBef>
                <a:spcPts val="600"/>
              </a:spcBef>
              <a:buAutoNum type="arabicParenR" startAt="2"/>
            </a:pPr>
            <a:r>
              <a:rPr lang="lv-LV" dirty="0">
                <a:latin typeface="Arial" panose="020B0604020202020204" pitchFamily="34" charset="0"/>
                <a:ea typeface="Calibri" panose="020F0502020204030204" pitchFamily="34" charset="0"/>
                <a:cs typeface="Arial" panose="020B0604020202020204" pitchFamily="34" charset="0"/>
              </a:rPr>
              <a:t>Latvijas pielāgošanās klimata pārmaiņām plāna laika posmam līdz 2030.gadam mērķu sasniegšana - lietus plūdu un krastu erozijas riska mazināšanas elementi;</a:t>
            </a:r>
          </a:p>
          <a:p>
            <a:pPr marL="271463" indent="-271463" algn="just">
              <a:spcBef>
                <a:spcPts val="600"/>
              </a:spcBef>
              <a:buAutoNum type="arabicParenR" startAt="2"/>
            </a:pPr>
            <a:r>
              <a:rPr lang="lv-LV" dirty="0">
                <a:effectLst/>
                <a:latin typeface="Arial" panose="020B0604020202020204" pitchFamily="34" charset="0"/>
                <a:ea typeface="Calibri" panose="020F0502020204030204" pitchFamily="34" charset="0"/>
                <a:cs typeface="Arial" panose="020B0604020202020204" pitchFamily="34" charset="0"/>
              </a:rPr>
              <a:t>Zaļās infrastruktūras pasākumi vai elementi.</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1986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0984" y="264934"/>
            <a:ext cx="7397261" cy="5814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dirty="0">
                <a:solidFill>
                  <a:schemeClr val="bg1"/>
                </a:solidFill>
                <a:latin typeface="Arial" panose="020B0604020202020204" pitchFamily="34" charset="0"/>
                <a:cs typeface="Arial" panose="020B0604020202020204" pitchFamily="34" charset="0"/>
              </a:rPr>
              <a:t>Paredzētie pasākumi </a:t>
            </a:r>
          </a:p>
          <a:p>
            <a:r>
              <a:rPr lang="lv-LV" sz="3200" dirty="0">
                <a:solidFill>
                  <a:schemeClr val="bg1"/>
                </a:solidFill>
                <a:latin typeface="Arial" panose="020B0604020202020204" pitchFamily="34" charset="0"/>
                <a:cs typeface="Arial" panose="020B0604020202020204" pitchFamily="34" charset="0"/>
              </a:rPr>
              <a:t>Daugavas un Gaujas UBA teritorijās</a:t>
            </a:r>
            <a:endParaRPr lang="en-US" sz="320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42900" y="1305423"/>
            <a:ext cx="8801100" cy="306109"/>
          </a:xfrm>
          <a:prstGeom prst="rect">
            <a:avLst/>
          </a:prstGeom>
        </p:spPr>
        <p:txBody>
          <a:bodyPr wrap="square">
            <a:spAutoFit/>
          </a:bodyPr>
          <a:lstStyle/>
          <a:p>
            <a:pPr>
              <a:lnSpc>
                <a:spcPct val="107000"/>
              </a:lnSpc>
              <a:spcBef>
                <a:spcPts val="200"/>
              </a:spcBef>
              <a:spcAft>
                <a:spcPts val="600"/>
              </a:spcAft>
            </a:pPr>
            <a:r>
              <a:rPr lang="lv-LV" sz="1400" b="1" dirty="0">
                <a:latin typeface="Arial" panose="020B0604020202020204" pitchFamily="34" charset="0"/>
                <a:ea typeface="Times New Roman" panose="02020603050405020304" pitchFamily="18" charset="0"/>
                <a:cs typeface="Arial" panose="020B0604020202020204" pitchFamily="34" charset="0"/>
              </a:rPr>
              <a:t>8.C.1. Preventīvi, gatavības un aizsardzības pasākumi nacionālas nozīmes plūdu riska teritorijās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 name="Content Placeholder 3">
            <a:extLst>
              <a:ext uri="{FF2B5EF4-FFF2-40B4-BE49-F238E27FC236}">
                <a16:creationId xmlns:a16="http://schemas.microsoft.com/office/drawing/2014/main" id="{8A2615CE-6767-4E8B-A662-5F78C8BF54D6}"/>
              </a:ext>
            </a:extLst>
          </p:cNvPr>
          <p:cNvGraphicFramePr>
            <a:graphicFrameLocks noGrp="1"/>
          </p:cNvGraphicFramePr>
          <p:nvPr>
            <p:ph idx="1"/>
            <p:extLst>
              <p:ext uri="{D42A27DB-BD31-4B8C-83A1-F6EECF244321}">
                <p14:modId xmlns:p14="http://schemas.microsoft.com/office/powerpoint/2010/main" val="4119734397"/>
              </p:ext>
            </p:extLst>
          </p:nvPr>
        </p:nvGraphicFramePr>
        <p:xfrm>
          <a:off x="640841" y="1981276"/>
          <a:ext cx="7478715" cy="3963822"/>
        </p:xfrm>
        <a:graphic>
          <a:graphicData uri="http://schemas.openxmlformats.org/drawingml/2006/table">
            <a:tbl>
              <a:tblPr firstRow="1" firstCol="1" bandRow="1">
                <a:tableStyleId>{5940675A-B579-460E-94D1-54222C63F5DA}</a:tableStyleId>
              </a:tblPr>
              <a:tblGrid>
                <a:gridCol w="3824479">
                  <a:extLst>
                    <a:ext uri="{9D8B030D-6E8A-4147-A177-3AD203B41FA5}">
                      <a16:colId xmlns:a16="http://schemas.microsoft.com/office/drawing/2014/main" val="2098570227"/>
                    </a:ext>
                  </a:extLst>
                </a:gridCol>
                <a:gridCol w="1584153">
                  <a:extLst>
                    <a:ext uri="{9D8B030D-6E8A-4147-A177-3AD203B41FA5}">
                      <a16:colId xmlns:a16="http://schemas.microsoft.com/office/drawing/2014/main" val="20001"/>
                    </a:ext>
                  </a:extLst>
                </a:gridCol>
                <a:gridCol w="970514">
                  <a:extLst>
                    <a:ext uri="{9D8B030D-6E8A-4147-A177-3AD203B41FA5}">
                      <a16:colId xmlns:a16="http://schemas.microsoft.com/office/drawing/2014/main" val="20003"/>
                    </a:ext>
                  </a:extLst>
                </a:gridCol>
                <a:gridCol w="1099569">
                  <a:extLst>
                    <a:ext uri="{9D8B030D-6E8A-4147-A177-3AD203B41FA5}">
                      <a16:colId xmlns:a16="http://schemas.microsoft.com/office/drawing/2014/main" val="20004"/>
                    </a:ext>
                  </a:extLst>
                </a:gridCol>
              </a:tblGrid>
              <a:tr h="609524">
                <a:tc>
                  <a:txBody>
                    <a:bodyPr/>
                    <a:lstStyle/>
                    <a:p>
                      <a:pPr algn="ctr">
                        <a:lnSpc>
                          <a:spcPct val="107000"/>
                        </a:lnSpc>
                        <a:spcAft>
                          <a:spcPts val="0"/>
                        </a:spcAft>
                      </a:pPr>
                      <a:r>
                        <a:rPr lang="lv-LV" sz="1400" b="1" dirty="0">
                          <a:effectLst/>
                          <a:latin typeface="Arial" panose="020B0604020202020204" pitchFamily="34" charset="0"/>
                          <a:cs typeface="Arial" panose="020B0604020202020204" pitchFamily="34" charset="0"/>
                        </a:rPr>
                        <a:t> Pasākumu veids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c>
                  <a:txBody>
                    <a:bodyPr/>
                    <a:lstStyle/>
                    <a:p>
                      <a:pPr algn="ctr">
                        <a:lnSpc>
                          <a:spcPct val="107000"/>
                        </a:lnSpc>
                        <a:spcAft>
                          <a:spcPts val="0"/>
                        </a:spcAft>
                      </a:pPr>
                      <a:r>
                        <a:rPr lang="lv-LV" sz="1400" b="1" dirty="0">
                          <a:effectLst/>
                          <a:latin typeface="Arial" panose="020B0604020202020204" pitchFamily="34" charset="0"/>
                          <a:ea typeface="Calibri" panose="020F0502020204030204" pitchFamily="34" charset="0"/>
                          <a:cs typeface="Arial" panose="020B0604020202020204" pitchFamily="34" charset="0"/>
                        </a:rPr>
                        <a:t>Pašvaldību skaits*</a:t>
                      </a:r>
                    </a:p>
                    <a:p>
                      <a:pPr algn="ctr">
                        <a:lnSpc>
                          <a:spcPct val="107000"/>
                        </a:lnSpc>
                        <a:spcAft>
                          <a:spcPts val="0"/>
                        </a:spcAft>
                      </a:pPr>
                      <a:r>
                        <a:rPr lang="lv-LV" sz="1400" b="1" dirty="0">
                          <a:solidFill>
                            <a:srgbClr val="0D4A87"/>
                          </a:solidFill>
                          <a:effectLst/>
                          <a:latin typeface="Arial" panose="020B0604020202020204" pitchFamily="34" charset="0"/>
                          <a:ea typeface="Calibri" panose="020F0502020204030204" pitchFamily="34" charset="0"/>
                          <a:cs typeface="Arial" panose="020B0604020202020204" pitchFamily="34" charset="0"/>
                        </a:rPr>
                        <a:t>DUBA</a:t>
                      </a:r>
                      <a:r>
                        <a:rPr lang="lv-LV" sz="1400" b="1" dirty="0">
                          <a:effectLst/>
                          <a:latin typeface="Arial" panose="020B0604020202020204" pitchFamily="34" charset="0"/>
                          <a:ea typeface="Calibri" panose="020F0502020204030204" pitchFamily="34" charset="0"/>
                          <a:cs typeface="Arial" panose="020B0604020202020204" pitchFamily="34" charset="0"/>
                        </a:rPr>
                        <a:t>/GUBA</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lv-LV" sz="1400" b="1" dirty="0">
                          <a:solidFill>
                            <a:srgbClr val="0D4A87"/>
                          </a:solidFill>
                          <a:effectLst/>
                          <a:latin typeface="Arial" panose="020B0604020202020204" pitchFamily="34" charset="0"/>
                          <a:ea typeface="Calibri" panose="020F0502020204030204" pitchFamily="34" charset="0"/>
                          <a:cs typeface="Arial" panose="020B0604020202020204" pitchFamily="34" charset="0"/>
                        </a:rPr>
                        <a:t>DUBA</a:t>
                      </a:r>
                      <a:endPar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lv-LV" sz="1400" b="1" dirty="0">
                          <a:effectLst/>
                          <a:latin typeface="Arial" panose="020B0604020202020204" pitchFamily="34" charset="0"/>
                          <a:cs typeface="Arial" panose="020B0604020202020204" pitchFamily="34" charset="0"/>
                        </a:rPr>
                        <a:t>GUBA</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138900529"/>
                  </a:ext>
                </a:extLst>
              </a:tr>
              <a:tr h="304038">
                <a:tc>
                  <a:txBody>
                    <a:bodyPr/>
                    <a:lstStyle/>
                    <a:p>
                      <a:pPr algn="just">
                        <a:lnSpc>
                          <a:spcPct val="107000"/>
                        </a:lnSpc>
                        <a:spcAft>
                          <a:spcPts val="0"/>
                        </a:spcAft>
                      </a:pPr>
                      <a:r>
                        <a:rPr lang="lv-LV" sz="1400" dirty="0">
                          <a:effectLst/>
                          <a:latin typeface="Arial" panose="020B0604020202020204" pitchFamily="34" charset="0"/>
                          <a:cs typeface="Arial" panose="020B0604020202020204" pitchFamily="34" charset="0"/>
                        </a:rPr>
                        <a:t>Aizsargdambji būvēšana/atjaunošana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5/2</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6</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2</a:t>
                      </a:r>
                      <a:endParaRPr lang="en-US" sz="14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51237863"/>
                  </a:ext>
                </a:extLst>
              </a:tr>
              <a:tr h="350593">
                <a:tc>
                  <a:txBody>
                    <a:bodyPr/>
                    <a:lstStyle/>
                    <a:p>
                      <a:pPr algn="just">
                        <a:lnSpc>
                          <a:spcPct val="107000"/>
                        </a:lnSpc>
                        <a:spcAft>
                          <a:spcPts val="0"/>
                        </a:spcAft>
                      </a:pPr>
                      <a:r>
                        <a:rPr lang="lv-LV" sz="1400" dirty="0">
                          <a:effectLst/>
                          <a:latin typeface="Arial" panose="020B0604020202020204" pitchFamily="34" charset="0"/>
                          <a:cs typeface="Arial" panose="020B0604020202020204" pitchFamily="34" charset="0"/>
                        </a:rPr>
                        <a:t>Sūkņu staciju būvēšana/atjaunošana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1/2</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2</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2</a:t>
                      </a:r>
                      <a:endParaRPr lang="en-US" sz="14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59692402"/>
                  </a:ext>
                </a:extLst>
              </a:tr>
              <a:tr h="346789">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lv-LV" sz="1400" dirty="0">
                          <a:effectLst/>
                          <a:latin typeface="Arial" panose="020B0604020202020204" pitchFamily="34" charset="0"/>
                          <a:cs typeface="Arial" panose="020B0604020202020204" pitchFamily="34" charset="0"/>
                        </a:rPr>
                        <a:t>Poldera aizsargdambja būvēšana/atjaunošana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8</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endParaRPr lang="en-US" sz="14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346789">
                <a:tc>
                  <a:txBody>
                    <a:bodyPr/>
                    <a:lstStyle/>
                    <a:p>
                      <a:pPr algn="l">
                        <a:lnSpc>
                          <a:spcPct val="107000"/>
                        </a:lnSpc>
                        <a:spcAft>
                          <a:spcPts val="0"/>
                        </a:spcAft>
                      </a:pPr>
                      <a:r>
                        <a:rPr lang="lv-LV" sz="1400" dirty="0">
                          <a:effectLst/>
                          <a:latin typeface="Arial" panose="020B0604020202020204" pitchFamily="34" charset="0"/>
                          <a:cs typeface="Arial" panose="020B0604020202020204" pitchFamily="34" charset="0"/>
                        </a:rPr>
                        <a:t>Pilsētas </a:t>
                      </a:r>
                      <a:r>
                        <a:rPr lang="en-US" sz="1400" dirty="0" err="1">
                          <a:effectLst/>
                          <a:latin typeface="Arial" panose="020B0604020202020204" pitchFamily="34" charset="0"/>
                          <a:cs typeface="Arial" panose="020B0604020202020204" pitchFamily="34" charset="0"/>
                        </a:rPr>
                        <a:t>lietusūdens</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sistēma</a:t>
                      </a:r>
                      <a:r>
                        <a:rPr lang="lv-LV" sz="1400" dirty="0">
                          <a:effectLst/>
                          <a:latin typeface="Arial" panose="020B0604020202020204" pitchFamily="34" charset="0"/>
                          <a:cs typeface="Arial" panose="020B0604020202020204" pitchFamily="34" charset="0"/>
                        </a:rPr>
                        <a:t>s sakārtošana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/1</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1</a:t>
                      </a:r>
                      <a:endParaRPr lang="en-US" sz="14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9"/>
                  </a:ext>
                </a:extLst>
              </a:tr>
              <a:tr h="304038">
                <a:tc>
                  <a:txBody>
                    <a:bodyPr/>
                    <a:lstStyle/>
                    <a:p>
                      <a:pPr algn="just">
                        <a:lnSpc>
                          <a:spcPct val="107000"/>
                        </a:lnSpc>
                        <a:spcAft>
                          <a:spcPts val="0"/>
                        </a:spcAft>
                      </a:pPr>
                      <a:r>
                        <a:rPr lang="en-US" sz="1400" dirty="0" err="1">
                          <a:effectLst/>
                          <a:latin typeface="Arial" panose="020B0604020202020204" pitchFamily="34" charset="0"/>
                          <a:cs typeface="Arial" panose="020B0604020202020204" pitchFamily="34" charset="0"/>
                        </a:rPr>
                        <a:t>Meliorācijas</a:t>
                      </a:r>
                      <a:r>
                        <a:rPr lang="en-US" sz="1400" dirty="0">
                          <a:effectLst/>
                          <a:latin typeface="Arial" panose="020B0604020202020204" pitchFamily="34" charset="0"/>
                          <a:cs typeface="Arial" panose="020B0604020202020204" pitchFamily="34" charset="0"/>
                        </a:rPr>
                        <a:t> sistēmu </a:t>
                      </a:r>
                      <a:r>
                        <a:rPr lang="en-US" sz="1400" dirty="0" err="1">
                          <a:effectLst/>
                          <a:latin typeface="Arial" panose="020B0604020202020204" pitchFamily="34" charset="0"/>
                          <a:cs typeface="Arial" panose="020B0604020202020204" pitchFamily="34" charset="0"/>
                        </a:rPr>
                        <a:t>sakārtošana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2/</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2</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endParaRPr lang="en-US" sz="14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0"/>
                  </a:ext>
                </a:extLst>
              </a:tr>
              <a:tr h="422603">
                <a:tc>
                  <a:txBody>
                    <a:bodyPr/>
                    <a:lstStyle/>
                    <a:p>
                      <a:pPr algn="just">
                        <a:lnSpc>
                          <a:spcPct val="107000"/>
                        </a:lnSpc>
                        <a:spcAft>
                          <a:spcPts val="0"/>
                        </a:spcAft>
                      </a:pPr>
                      <a:r>
                        <a:rPr lang="lv-LV" sz="1400" dirty="0">
                          <a:effectLst/>
                          <a:latin typeface="Arial" panose="020B0604020202020204" pitchFamily="34" charset="0"/>
                          <a:cs typeface="Arial" panose="020B0604020202020204" pitchFamily="34" charset="0"/>
                        </a:rPr>
                        <a:t>Upju</a:t>
                      </a:r>
                      <a:r>
                        <a:rPr lang="lv-LV" sz="1400" baseline="0" dirty="0">
                          <a:effectLst/>
                          <a:latin typeface="Arial" panose="020B0604020202020204" pitchFamily="34" charset="0"/>
                          <a:cs typeface="Arial" panose="020B0604020202020204" pitchFamily="34" charset="0"/>
                        </a:rPr>
                        <a:t> gultnes atjaunošana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1/</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9</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endParaRPr lang="en-US" sz="14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1"/>
                  </a:ext>
                </a:extLst>
              </a:tr>
              <a:tr h="309634">
                <a:tc>
                  <a:txBody>
                    <a:bodyPr/>
                    <a:lstStyle/>
                    <a:p>
                      <a:pPr algn="just">
                        <a:lnSpc>
                          <a:spcPct val="107000"/>
                        </a:lnSpc>
                        <a:spcAft>
                          <a:spcPts val="0"/>
                        </a:spcAft>
                      </a:pPr>
                      <a:r>
                        <a:rPr lang="lv-LV" sz="1400" dirty="0">
                          <a:effectLst/>
                          <a:latin typeface="Arial" panose="020B0604020202020204" pitchFamily="34" charset="0"/>
                          <a:cs typeface="Arial" panose="020B0604020202020204" pitchFamily="34" charset="0"/>
                        </a:rPr>
                        <a:t>Krastu nostiprināšana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3/2</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a:latin typeface="Arial" panose="020B0604020202020204" pitchFamily="34" charset="0"/>
                          <a:cs typeface="Arial" panose="020B0604020202020204" pitchFamily="34" charset="0"/>
                        </a:rPr>
                        <a:t>4</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3</a:t>
                      </a:r>
                      <a:endParaRPr lang="en-US" sz="14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2"/>
                  </a:ext>
                </a:extLst>
              </a:tr>
              <a:tr h="354804">
                <a:tc>
                  <a:txBody>
                    <a:bodyPr/>
                    <a:lstStyle/>
                    <a:p>
                      <a:pPr marL="0" marR="0" indent="0" algn="just" defTabSz="457200" rtl="0" eaLnBrk="1" fontAlgn="auto" latinLnBrk="0" hangingPunct="1">
                        <a:lnSpc>
                          <a:spcPct val="107000"/>
                        </a:lnSpc>
                        <a:spcBef>
                          <a:spcPts val="0"/>
                        </a:spcBef>
                        <a:spcAft>
                          <a:spcPts val="0"/>
                        </a:spcAft>
                        <a:buClrTx/>
                        <a:buSzTx/>
                        <a:buFontTx/>
                        <a:buNone/>
                        <a:tabLst/>
                        <a:defRPr/>
                      </a:pPr>
                      <a:r>
                        <a:rPr lang="lv-LV" sz="1400" dirty="0">
                          <a:effectLst/>
                          <a:latin typeface="Arial" panose="020B0604020202020204" pitchFamily="34" charset="0"/>
                          <a:cs typeface="Arial" panose="020B0604020202020204" pitchFamily="34" charset="0"/>
                        </a:rPr>
                        <a:t>Zaļās infrastruktūras elementi</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/1</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1</a:t>
                      </a:r>
                      <a:endParaRPr lang="en-US" sz="14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3"/>
                  </a:ext>
                </a:extLst>
              </a:tr>
              <a:tr h="0">
                <a:tc>
                  <a:txBody>
                    <a:bodyPr/>
                    <a:lstStyle/>
                    <a:p>
                      <a:pPr marL="0" marR="0" indent="0" algn="just" defTabSz="457200" rtl="0" eaLnBrk="1" fontAlgn="auto" latinLnBrk="0" hangingPunct="1">
                        <a:lnSpc>
                          <a:spcPct val="107000"/>
                        </a:lnSpc>
                        <a:spcBef>
                          <a:spcPts val="0"/>
                        </a:spcBef>
                        <a:spcAft>
                          <a:spcPts val="0"/>
                        </a:spcAft>
                        <a:buClrTx/>
                        <a:buSzTx/>
                        <a:buFontTx/>
                        <a:buNone/>
                        <a:tabLst/>
                        <a:defRPr/>
                      </a:pPr>
                      <a:r>
                        <a:rPr lang="lv-LV" sz="1400" dirty="0">
                          <a:effectLst/>
                          <a:latin typeface="Arial" panose="020B0604020202020204" pitchFamily="34" charset="0"/>
                          <a:cs typeface="Arial" panose="020B0604020202020204" pitchFamily="34" charset="0"/>
                        </a:rPr>
                        <a:t>Citi</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2/2</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5</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lv-LV" sz="1400" b="1" dirty="0">
                          <a:latin typeface="Arial" panose="020B0604020202020204" pitchFamily="34" charset="0"/>
                          <a:cs typeface="Arial" panose="020B0604020202020204" pitchFamily="34" charset="0"/>
                        </a:rPr>
                        <a:t>2</a:t>
                      </a:r>
                      <a:endParaRPr lang="en-US" sz="14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4"/>
                  </a:ext>
                </a:extLst>
              </a:tr>
              <a:tr h="342900">
                <a:tc>
                  <a:txBody>
                    <a:bodyPr/>
                    <a:lstStyle/>
                    <a:p>
                      <a:pPr marL="0" marR="0" indent="0" algn="just" defTabSz="457200" rtl="0" eaLnBrk="1" fontAlgn="auto" latinLnBrk="0" hangingPunct="1">
                        <a:lnSpc>
                          <a:spcPct val="107000"/>
                        </a:lnSpc>
                        <a:spcBef>
                          <a:spcPts val="0"/>
                        </a:spcBef>
                        <a:spcAft>
                          <a:spcPts val="0"/>
                        </a:spcAft>
                        <a:buClrTx/>
                        <a:buSzTx/>
                        <a:buFontTx/>
                        <a:buNone/>
                        <a:tabLst/>
                        <a:defRPr/>
                      </a:pPr>
                      <a:r>
                        <a:rPr lang="lv-LV" sz="1400" dirty="0">
                          <a:effectLst/>
                          <a:latin typeface="Arial" panose="020B0604020202020204" pitchFamily="34" charset="0"/>
                          <a:ea typeface="Calibri" panose="020F0502020204030204" pitchFamily="34" charset="0"/>
                          <a:cs typeface="Arial" panose="020B0604020202020204" pitchFamily="34" charset="0"/>
                        </a:rPr>
                        <a:t>Izmaksas, milj. EUR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a:latin typeface="Arial" panose="020B0604020202020204" pitchFamily="34" charset="0"/>
                          <a:cs typeface="Arial" panose="020B0604020202020204" pitchFamily="34" charset="0"/>
                        </a:rPr>
                        <a:t>53.49</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22.75</a:t>
                      </a:r>
                      <a:endParaRPr lang="en-US" sz="14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5"/>
                  </a:ext>
                </a:extLst>
              </a:tr>
            </a:tbl>
          </a:graphicData>
        </a:graphic>
      </p:graphicFrame>
      <p:sp>
        <p:nvSpPr>
          <p:cNvPr id="2" name="TextBox 1"/>
          <p:cNvSpPr txBox="1"/>
          <p:nvPr/>
        </p:nvSpPr>
        <p:spPr>
          <a:xfrm>
            <a:off x="640841" y="6048494"/>
            <a:ext cx="2269467" cy="276999"/>
          </a:xfrm>
          <a:prstGeom prst="rect">
            <a:avLst/>
          </a:prstGeom>
          <a:noFill/>
        </p:spPr>
        <p:txBody>
          <a:bodyPr wrap="none" rtlCol="0">
            <a:spAutoFit/>
          </a:bodyPr>
          <a:lstStyle/>
          <a:p>
            <a:r>
              <a:rPr lang="lv-LV" sz="1200" b="1" dirty="0"/>
              <a:t>* Pašvaldībās izstrādātie projekti</a:t>
            </a:r>
            <a:endParaRPr lang="en-US" sz="1200" b="1" dirty="0"/>
          </a:p>
        </p:txBody>
      </p:sp>
    </p:spTree>
    <p:extLst>
      <p:ext uri="{BB962C8B-B14F-4D97-AF65-F5344CB8AC3E}">
        <p14:creationId xmlns:p14="http://schemas.microsoft.com/office/powerpoint/2010/main" val="198244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900" y="1181100"/>
            <a:ext cx="4406900" cy="872034"/>
          </a:xfrm>
          <a:prstGeom prst="rect">
            <a:avLst/>
          </a:prstGeom>
          <a:noFill/>
        </p:spPr>
        <p:txBody>
          <a:bodyPr wrap="square" rtlCol="0">
            <a:spAutoFit/>
          </a:bodyPr>
          <a:lstStyle/>
          <a:p>
            <a:pPr>
              <a:lnSpc>
                <a:spcPct val="150000"/>
              </a:lnSpc>
            </a:pPr>
            <a:endParaRPr lang="en-US" dirty="0">
              <a:latin typeface="Arial" panose="020B0604020202020204" pitchFamily="34" charset="0"/>
              <a:cs typeface="Arial" panose="020B0604020202020204" pitchFamily="34" charset="0"/>
            </a:endParaRPr>
          </a:p>
          <a:p>
            <a:pPr>
              <a:lnSpc>
                <a:spcPct val="150000"/>
              </a:lnSpc>
            </a:pPr>
            <a:endParaRPr lang="en-US" dirty="0">
              <a:latin typeface="Arial" panose="020B0604020202020204" pitchFamily="34" charset="0"/>
              <a:cs typeface="Arial" panose="020B0604020202020204" pitchFamily="34" charset="0"/>
            </a:endParaRPr>
          </a:p>
        </p:txBody>
      </p:sp>
      <p:sp>
        <p:nvSpPr>
          <p:cNvPr id="12" name="Rectangle 11"/>
          <p:cNvSpPr/>
          <p:nvPr/>
        </p:nvSpPr>
        <p:spPr>
          <a:xfrm>
            <a:off x="426720" y="1324933"/>
            <a:ext cx="8801100" cy="536622"/>
          </a:xfrm>
          <a:prstGeom prst="rect">
            <a:avLst/>
          </a:prstGeom>
        </p:spPr>
        <p:txBody>
          <a:bodyPr wrap="square">
            <a:spAutoFit/>
          </a:bodyPr>
          <a:lstStyle/>
          <a:p>
            <a:pPr>
              <a:lnSpc>
                <a:spcPct val="107000"/>
              </a:lnSpc>
              <a:spcBef>
                <a:spcPts val="200"/>
              </a:spcBef>
              <a:spcAft>
                <a:spcPts val="600"/>
              </a:spcAft>
            </a:pPr>
            <a:r>
              <a:rPr lang="lv-LV" sz="1400" b="1" dirty="0">
                <a:latin typeface="Arial" panose="020B0604020202020204" pitchFamily="34" charset="0"/>
                <a:ea typeface="Times New Roman" panose="02020603050405020304" pitchFamily="18" charset="0"/>
                <a:cs typeface="Arial" panose="020B0604020202020204" pitchFamily="34" charset="0"/>
              </a:rPr>
              <a:t>8.C.2. </a:t>
            </a:r>
            <a:r>
              <a:rPr lang="lv-LV" sz="1400" b="1">
                <a:latin typeface="Arial" panose="020B0604020202020204" pitchFamily="34" charset="0"/>
                <a:ea typeface="Times New Roman" panose="02020603050405020304" pitchFamily="18" charset="0"/>
                <a:cs typeface="Arial" panose="020B0604020202020204" pitchFamily="34" charset="0"/>
              </a:rPr>
              <a:t>Preventīvi, gatavības un aizsardzības pasākumi plūdu riska zonās ārpus nacionālas nozīmes plūdu riska teritorijām</a:t>
            </a:r>
            <a:endParaRPr lang="en-US" sz="1400" b="1"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 name="Content Placeholder 3">
            <a:extLst>
              <a:ext uri="{FF2B5EF4-FFF2-40B4-BE49-F238E27FC236}">
                <a16:creationId xmlns:a16="http://schemas.microsoft.com/office/drawing/2014/main" id="{8A2615CE-6767-4E8B-A662-5F78C8BF54D6}"/>
              </a:ext>
            </a:extLst>
          </p:cNvPr>
          <p:cNvGraphicFramePr>
            <a:graphicFrameLocks noGrp="1"/>
          </p:cNvGraphicFramePr>
          <p:nvPr>
            <p:ph idx="1"/>
            <p:extLst>
              <p:ext uri="{D42A27DB-BD31-4B8C-83A1-F6EECF244321}">
                <p14:modId xmlns:p14="http://schemas.microsoft.com/office/powerpoint/2010/main" val="183591581"/>
              </p:ext>
            </p:extLst>
          </p:nvPr>
        </p:nvGraphicFramePr>
        <p:xfrm>
          <a:off x="640841" y="1981276"/>
          <a:ext cx="7478715" cy="3976832"/>
        </p:xfrm>
        <a:graphic>
          <a:graphicData uri="http://schemas.openxmlformats.org/drawingml/2006/table">
            <a:tbl>
              <a:tblPr firstRow="1" firstCol="1" bandRow="1">
                <a:tableStyleId>{5940675A-B579-460E-94D1-54222C63F5DA}</a:tableStyleId>
              </a:tblPr>
              <a:tblGrid>
                <a:gridCol w="3824479">
                  <a:extLst>
                    <a:ext uri="{9D8B030D-6E8A-4147-A177-3AD203B41FA5}">
                      <a16:colId xmlns:a16="http://schemas.microsoft.com/office/drawing/2014/main" val="2098570227"/>
                    </a:ext>
                  </a:extLst>
                </a:gridCol>
                <a:gridCol w="1584153">
                  <a:extLst>
                    <a:ext uri="{9D8B030D-6E8A-4147-A177-3AD203B41FA5}">
                      <a16:colId xmlns:a16="http://schemas.microsoft.com/office/drawing/2014/main" val="20001"/>
                    </a:ext>
                  </a:extLst>
                </a:gridCol>
                <a:gridCol w="970514">
                  <a:extLst>
                    <a:ext uri="{9D8B030D-6E8A-4147-A177-3AD203B41FA5}">
                      <a16:colId xmlns:a16="http://schemas.microsoft.com/office/drawing/2014/main" val="20003"/>
                    </a:ext>
                  </a:extLst>
                </a:gridCol>
                <a:gridCol w="1099569">
                  <a:extLst>
                    <a:ext uri="{9D8B030D-6E8A-4147-A177-3AD203B41FA5}">
                      <a16:colId xmlns:a16="http://schemas.microsoft.com/office/drawing/2014/main" val="20004"/>
                    </a:ext>
                  </a:extLst>
                </a:gridCol>
              </a:tblGrid>
              <a:tr h="609524">
                <a:tc>
                  <a:txBody>
                    <a:bodyPr/>
                    <a:lstStyle/>
                    <a:p>
                      <a:pPr algn="ctr">
                        <a:lnSpc>
                          <a:spcPct val="107000"/>
                        </a:lnSpc>
                        <a:spcAft>
                          <a:spcPts val="0"/>
                        </a:spcAft>
                      </a:pPr>
                      <a:r>
                        <a:rPr lang="lv-LV" sz="1400" b="1" dirty="0">
                          <a:effectLst/>
                          <a:latin typeface="Arial" panose="020B0604020202020204" pitchFamily="34" charset="0"/>
                          <a:cs typeface="Arial" panose="020B0604020202020204" pitchFamily="34" charset="0"/>
                        </a:rPr>
                        <a:t> Pasākumu veids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c>
                  <a:txBody>
                    <a:bodyPr/>
                    <a:lstStyle/>
                    <a:p>
                      <a:pPr algn="ctr">
                        <a:lnSpc>
                          <a:spcPct val="107000"/>
                        </a:lnSpc>
                        <a:spcAft>
                          <a:spcPts val="0"/>
                        </a:spcAft>
                      </a:pPr>
                      <a:r>
                        <a:rPr lang="lv-LV" sz="1400" b="1" dirty="0">
                          <a:effectLst/>
                          <a:latin typeface="Arial" panose="020B0604020202020204" pitchFamily="34" charset="0"/>
                          <a:ea typeface="Calibri" panose="020F0502020204030204" pitchFamily="34" charset="0"/>
                          <a:cs typeface="Arial" panose="020B0604020202020204" pitchFamily="34" charset="0"/>
                        </a:rPr>
                        <a:t>Pašvaldību skaits*</a:t>
                      </a:r>
                    </a:p>
                    <a:p>
                      <a:pPr algn="ctr">
                        <a:lnSpc>
                          <a:spcPct val="107000"/>
                        </a:lnSpc>
                        <a:spcAft>
                          <a:spcPts val="0"/>
                        </a:spcAft>
                      </a:pPr>
                      <a:r>
                        <a:rPr lang="lv-LV" sz="1400" b="1" dirty="0">
                          <a:solidFill>
                            <a:srgbClr val="0D4A87"/>
                          </a:solidFill>
                          <a:effectLst/>
                          <a:latin typeface="Arial" panose="020B0604020202020204" pitchFamily="34" charset="0"/>
                          <a:ea typeface="Calibri" panose="020F0502020204030204" pitchFamily="34" charset="0"/>
                          <a:cs typeface="Arial" panose="020B0604020202020204" pitchFamily="34" charset="0"/>
                        </a:rPr>
                        <a:t>DUBA</a:t>
                      </a:r>
                      <a:r>
                        <a:rPr lang="lv-LV" sz="1400" b="1" dirty="0">
                          <a:effectLst/>
                          <a:latin typeface="Arial" panose="020B0604020202020204" pitchFamily="34" charset="0"/>
                          <a:ea typeface="Calibri" panose="020F0502020204030204" pitchFamily="34" charset="0"/>
                          <a:cs typeface="Arial" panose="020B0604020202020204" pitchFamily="34" charset="0"/>
                        </a:rPr>
                        <a:t>/GUBA</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lv-LV" sz="1400" b="1" dirty="0">
                          <a:solidFill>
                            <a:srgbClr val="0D4A87"/>
                          </a:solidFill>
                          <a:effectLst/>
                          <a:latin typeface="Arial" panose="020B0604020202020204" pitchFamily="34" charset="0"/>
                          <a:ea typeface="Calibri" panose="020F0502020204030204" pitchFamily="34" charset="0"/>
                          <a:cs typeface="Arial" panose="020B0604020202020204" pitchFamily="34" charset="0"/>
                        </a:rPr>
                        <a:t>DUBA</a:t>
                      </a:r>
                      <a:endPar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lv-LV" sz="1400" b="1" dirty="0">
                          <a:effectLst/>
                          <a:latin typeface="Arial" panose="020B0604020202020204" pitchFamily="34" charset="0"/>
                          <a:cs typeface="Arial" panose="020B0604020202020204" pitchFamily="34" charset="0"/>
                        </a:rPr>
                        <a:t>GUBA</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138900529"/>
                  </a:ext>
                </a:extLst>
              </a:tr>
              <a:tr h="304038">
                <a:tc>
                  <a:txBody>
                    <a:bodyPr/>
                    <a:lstStyle/>
                    <a:p>
                      <a:pPr algn="just">
                        <a:lnSpc>
                          <a:spcPct val="107000"/>
                        </a:lnSpc>
                        <a:spcAft>
                          <a:spcPts val="0"/>
                        </a:spcAft>
                      </a:pPr>
                      <a:r>
                        <a:rPr lang="lv-LV" sz="1400" dirty="0">
                          <a:effectLst/>
                          <a:latin typeface="Arial" panose="020B0604020202020204" pitchFamily="34" charset="0"/>
                          <a:cs typeface="Arial" panose="020B0604020202020204" pitchFamily="34" charset="0"/>
                        </a:rPr>
                        <a:t>Aizsargdambji</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1/</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1</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endParaRPr lang="en-US" sz="14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51237863"/>
                  </a:ext>
                </a:extLst>
              </a:tr>
              <a:tr h="350593">
                <a:tc>
                  <a:txBody>
                    <a:bodyPr/>
                    <a:lstStyle/>
                    <a:p>
                      <a:pPr algn="just">
                        <a:lnSpc>
                          <a:spcPct val="107000"/>
                        </a:lnSpc>
                        <a:spcAft>
                          <a:spcPts val="0"/>
                        </a:spcAft>
                      </a:pPr>
                      <a:r>
                        <a:rPr lang="lv-LV" sz="1400" dirty="0">
                          <a:effectLst/>
                          <a:latin typeface="Arial" panose="020B0604020202020204" pitchFamily="34" charset="0"/>
                          <a:cs typeface="Arial" panose="020B0604020202020204" pitchFamily="34" charset="0"/>
                        </a:rPr>
                        <a:t>Sūkņu staciju būvēšana/atjaunošana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2/</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4</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endParaRPr lang="en-US" sz="14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59692402"/>
                  </a:ext>
                </a:extLst>
              </a:tr>
              <a:tr h="346789">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lv-LV" sz="1400" dirty="0">
                          <a:effectLst/>
                          <a:latin typeface="Arial" panose="020B0604020202020204" pitchFamily="34" charset="0"/>
                          <a:cs typeface="Arial" panose="020B0604020202020204" pitchFamily="34" charset="0"/>
                        </a:rPr>
                        <a:t>Poldera aizsargdambja būvēšana/atjaunošana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endParaRPr lang="en-US" sz="14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346789">
                <a:tc>
                  <a:txBody>
                    <a:bodyPr/>
                    <a:lstStyle/>
                    <a:p>
                      <a:pPr algn="l">
                        <a:lnSpc>
                          <a:spcPct val="107000"/>
                        </a:lnSpc>
                        <a:spcAft>
                          <a:spcPts val="0"/>
                        </a:spcAft>
                      </a:pPr>
                      <a:r>
                        <a:rPr lang="lv-LV" sz="1400" dirty="0">
                          <a:effectLst/>
                          <a:latin typeface="Arial" panose="020B0604020202020204" pitchFamily="34" charset="0"/>
                          <a:cs typeface="Arial" panose="020B0604020202020204" pitchFamily="34" charset="0"/>
                        </a:rPr>
                        <a:t>Pilsētas </a:t>
                      </a:r>
                      <a:r>
                        <a:rPr lang="en-US" sz="1400" dirty="0" err="1">
                          <a:effectLst/>
                          <a:latin typeface="Arial" panose="020B0604020202020204" pitchFamily="34" charset="0"/>
                          <a:cs typeface="Arial" panose="020B0604020202020204" pitchFamily="34" charset="0"/>
                        </a:rPr>
                        <a:t>lietusūdens</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sistēma</a:t>
                      </a:r>
                      <a:r>
                        <a:rPr lang="lv-LV" sz="1400" dirty="0">
                          <a:effectLst/>
                          <a:latin typeface="Arial" panose="020B0604020202020204" pitchFamily="34" charset="0"/>
                          <a:cs typeface="Arial" panose="020B0604020202020204" pitchFamily="34" charset="0"/>
                        </a:rPr>
                        <a:t>s sakārtošana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1/1</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1</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1</a:t>
                      </a:r>
                      <a:endParaRPr lang="en-US" sz="14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9"/>
                  </a:ext>
                </a:extLst>
              </a:tr>
              <a:tr h="304038">
                <a:tc>
                  <a:txBody>
                    <a:bodyPr/>
                    <a:lstStyle/>
                    <a:p>
                      <a:pPr algn="just">
                        <a:lnSpc>
                          <a:spcPct val="107000"/>
                        </a:lnSpc>
                        <a:spcAft>
                          <a:spcPts val="0"/>
                        </a:spcAft>
                      </a:pPr>
                      <a:r>
                        <a:rPr lang="en-US" sz="1400" dirty="0" err="1">
                          <a:effectLst/>
                          <a:latin typeface="Arial" panose="020B0604020202020204" pitchFamily="34" charset="0"/>
                          <a:cs typeface="Arial" panose="020B0604020202020204" pitchFamily="34" charset="0"/>
                        </a:rPr>
                        <a:t>Meliorācijas</a:t>
                      </a:r>
                      <a:r>
                        <a:rPr lang="en-US" sz="1400" dirty="0">
                          <a:effectLst/>
                          <a:latin typeface="Arial" panose="020B0604020202020204" pitchFamily="34" charset="0"/>
                          <a:cs typeface="Arial" panose="020B0604020202020204" pitchFamily="34" charset="0"/>
                        </a:rPr>
                        <a:t> sistēmu </a:t>
                      </a:r>
                      <a:r>
                        <a:rPr lang="en-US" sz="1400" dirty="0" err="1">
                          <a:effectLst/>
                          <a:latin typeface="Arial" panose="020B0604020202020204" pitchFamily="34" charset="0"/>
                          <a:cs typeface="Arial" panose="020B0604020202020204" pitchFamily="34" charset="0"/>
                        </a:rPr>
                        <a:t>sakārtošana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2/</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2</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endParaRPr lang="en-US" sz="14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0"/>
                  </a:ext>
                </a:extLst>
              </a:tr>
              <a:tr h="334405">
                <a:tc>
                  <a:txBody>
                    <a:bodyPr/>
                    <a:lstStyle/>
                    <a:p>
                      <a:pPr algn="just">
                        <a:lnSpc>
                          <a:spcPct val="107000"/>
                        </a:lnSpc>
                        <a:spcAft>
                          <a:spcPts val="0"/>
                        </a:spcAft>
                      </a:pPr>
                      <a:r>
                        <a:rPr lang="lv-LV" sz="1400" dirty="0">
                          <a:effectLst/>
                          <a:latin typeface="Arial" panose="020B0604020202020204" pitchFamily="34" charset="0"/>
                          <a:cs typeface="Arial" panose="020B0604020202020204" pitchFamily="34" charset="0"/>
                        </a:rPr>
                        <a:t>Upju</a:t>
                      </a:r>
                      <a:r>
                        <a:rPr lang="lv-LV" sz="1400" baseline="0" dirty="0">
                          <a:effectLst/>
                          <a:latin typeface="Arial" panose="020B0604020202020204" pitchFamily="34" charset="0"/>
                          <a:cs typeface="Arial" panose="020B0604020202020204" pitchFamily="34" charset="0"/>
                        </a:rPr>
                        <a:t> gultnes atjaunošana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1</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endParaRPr lang="en-US" sz="14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1"/>
                  </a:ext>
                </a:extLst>
              </a:tr>
              <a:tr h="309634">
                <a:tc>
                  <a:txBody>
                    <a:bodyPr/>
                    <a:lstStyle/>
                    <a:p>
                      <a:pPr algn="just">
                        <a:lnSpc>
                          <a:spcPct val="107000"/>
                        </a:lnSpc>
                        <a:spcAft>
                          <a:spcPts val="0"/>
                        </a:spcAft>
                      </a:pPr>
                      <a:r>
                        <a:rPr lang="lv-LV" sz="1400" dirty="0">
                          <a:effectLst/>
                          <a:latin typeface="Arial" panose="020B0604020202020204" pitchFamily="34" charset="0"/>
                          <a:cs typeface="Arial" panose="020B0604020202020204" pitchFamily="34" charset="0"/>
                        </a:rPr>
                        <a:t>Krastu nostiprināšana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1/1</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1</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1</a:t>
                      </a:r>
                      <a:endParaRPr lang="en-US" sz="14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2"/>
                  </a:ext>
                </a:extLst>
              </a:tr>
              <a:tr h="354804">
                <a:tc>
                  <a:txBody>
                    <a:bodyPr/>
                    <a:lstStyle/>
                    <a:p>
                      <a:pPr marL="0" marR="0" indent="0" algn="just" defTabSz="457200" rtl="0" eaLnBrk="1" fontAlgn="auto" latinLnBrk="0" hangingPunct="1">
                        <a:lnSpc>
                          <a:spcPct val="107000"/>
                        </a:lnSpc>
                        <a:spcBef>
                          <a:spcPts val="0"/>
                        </a:spcBef>
                        <a:spcAft>
                          <a:spcPts val="0"/>
                        </a:spcAft>
                        <a:buClrTx/>
                        <a:buSzTx/>
                        <a:buFontTx/>
                        <a:buNone/>
                        <a:tabLst/>
                        <a:defRPr/>
                      </a:pPr>
                      <a:r>
                        <a:rPr lang="lv-LV" sz="1400" dirty="0">
                          <a:effectLst/>
                          <a:latin typeface="Arial" panose="020B0604020202020204" pitchFamily="34" charset="0"/>
                          <a:cs typeface="Arial" panose="020B0604020202020204" pitchFamily="34" charset="0"/>
                        </a:rPr>
                        <a:t>Zaļās infrastruktūras elementi</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2/3</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2</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3</a:t>
                      </a:r>
                      <a:endParaRPr lang="en-US" sz="14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3"/>
                  </a:ext>
                </a:extLst>
              </a:tr>
              <a:tr h="314568">
                <a:tc>
                  <a:txBody>
                    <a:bodyPr/>
                    <a:lstStyle/>
                    <a:p>
                      <a:pPr marL="0" marR="0" indent="0" algn="just" defTabSz="457200" rtl="0" eaLnBrk="1" fontAlgn="auto" latinLnBrk="0" hangingPunct="1">
                        <a:lnSpc>
                          <a:spcPct val="107000"/>
                        </a:lnSpc>
                        <a:spcBef>
                          <a:spcPts val="0"/>
                        </a:spcBef>
                        <a:spcAft>
                          <a:spcPts val="0"/>
                        </a:spcAft>
                        <a:buClrTx/>
                        <a:buSzTx/>
                        <a:buFontTx/>
                        <a:buNone/>
                        <a:tabLst/>
                        <a:defRPr/>
                      </a:pPr>
                      <a:r>
                        <a:rPr lang="lv-LV" sz="1400" dirty="0">
                          <a:effectLst/>
                          <a:latin typeface="Arial" panose="020B0604020202020204" pitchFamily="34" charset="0"/>
                          <a:cs typeface="Arial" panose="020B0604020202020204" pitchFamily="34" charset="0"/>
                        </a:rPr>
                        <a:t>Citi</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4"/>
                  </a:ext>
                </a:extLst>
              </a:tr>
              <a:tr h="342900">
                <a:tc>
                  <a:txBody>
                    <a:bodyPr/>
                    <a:lstStyle/>
                    <a:p>
                      <a:pPr marL="0" marR="0" indent="0" algn="just" defTabSz="457200" rtl="0" eaLnBrk="1" fontAlgn="auto" latinLnBrk="0" hangingPunct="1">
                        <a:lnSpc>
                          <a:spcPct val="107000"/>
                        </a:lnSpc>
                        <a:spcBef>
                          <a:spcPts val="0"/>
                        </a:spcBef>
                        <a:spcAft>
                          <a:spcPts val="0"/>
                        </a:spcAft>
                        <a:buClrTx/>
                        <a:buSzTx/>
                        <a:buFontTx/>
                        <a:buNone/>
                        <a:tabLst/>
                        <a:defRPr/>
                      </a:pPr>
                      <a:r>
                        <a:rPr lang="lv-LV" sz="1400" dirty="0">
                          <a:effectLst/>
                          <a:latin typeface="Arial" panose="020B0604020202020204" pitchFamily="34" charset="0"/>
                          <a:ea typeface="Calibri" panose="020F0502020204030204" pitchFamily="34" charset="0"/>
                          <a:cs typeface="Arial" panose="020B0604020202020204" pitchFamily="34" charset="0"/>
                        </a:rPr>
                        <a:t>Izmaksas, milj. EUR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7.35</a:t>
                      </a:r>
                      <a:endParaRPr lang="en-US" sz="1400" b="1" dirty="0">
                        <a:latin typeface="Arial" panose="020B0604020202020204" pitchFamily="34" charset="0"/>
                        <a:cs typeface="Arial" panose="020B0604020202020204" pitchFamily="34" charset="0"/>
                      </a:endParaRPr>
                    </a:p>
                  </a:txBody>
                  <a:tcPr marL="68580" marR="68580" marT="0" marB="0" anchor="ctr"/>
                </a:tc>
                <a:tc>
                  <a:txBody>
                    <a:bodyPr/>
                    <a:lstStyle/>
                    <a:p>
                      <a:pPr algn="ctr"/>
                      <a:r>
                        <a:rPr lang="lv-LV" sz="1400" b="1" dirty="0">
                          <a:latin typeface="Arial" panose="020B0604020202020204" pitchFamily="34" charset="0"/>
                          <a:cs typeface="Arial" panose="020B0604020202020204" pitchFamily="34" charset="0"/>
                        </a:rPr>
                        <a:t>6.80</a:t>
                      </a:r>
                      <a:endParaRPr lang="en-US" sz="14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5"/>
                  </a:ext>
                </a:extLst>
              </a:tr>
            </a:tbl>
          </a:graphicData>
        </a:graphic>
      </p:graphicFrame>
      <p:sp>
        <p:nvSpPr>
          <p:cNvPr id="8" name="TextBox 7"/>
          <p:cNvSpPr txBox="1"/>
          <p:nvPr/>
        </p:nvSpPr>
        <p:spPr>
          <a:xfrm>
            <a:off x="640841" y="6048494"/>
            <a:ext cx="2269467" cy="276999"/>
          </a:xfrm>
          <a:prstGeom prst="rect">
            <a:avLst/>
          </a:prstGeom>
          <a:noFill/>
        </p:spPr>
        <p:txBody>
          <a:bodyPr wrap="none" rtlCol="0">
            <a:spAutoFit/>
          </a:bodyPr>
          <a:lstStyle/>
          <a:p>
            <a:r>
              <a:rPr lang="lv-LV" sz="1200" b="1" dirty="0"/>
              <a:t>* Pašvaldībās izstrādātie projekti</a:t>
            </a:r>
            <a:endParaRPr lang="en-US" sz="1200" b="1" dirty="0"/>
          </a:p>
        </p:txBody>
      </p:sp>
      <p:sp>
        <p:nvSpPr>
          <p:cNvPr id="10" name="Title 1"/>
          <p:cNvSpPr txBox="1">
            <a:spLocks/>
          </p:cNvSpPr>
          <p:nvPr/>
        </p:nvSpPr>
        <p:spPr>
          <a:xfrm>
            <a:off x="550984" y="264934"/>
            <a:ext cx="7397261" cy="5814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dirty="0">
                <a:solidFill>
                  <a:schemeClr val="bg1"/>
                </a:solidFill>
                <a:latin typeface="Arial" panose="020B0604020202020204" pitchFamily="34" charset="0"/>
                <a:cs typeface="Arial" panose="020B0604020202020204" pitchFamily="34" charset="0"/>
              </a:rPr>
              <a:t>Paredzētie pasākumi </a:t>
            </a:r>
          </a:p>
          <a:p>
            <a:r>
              <a:rPr lang="lv-LV" sz="3200" dirty="0">
                <a:solidFill>
                  <a:schemeClr val="bg1"/>
                </a:solidFill>
                <a:latin typeface="Arial" panose="020B0604020202020204" pitchFamily="34" charset="0"/>
                <a:cs typeface="Arial" panose="020B0604020202020204" pitchFamily="34" charset="0"/>
              </a:rPr>
              <a:t>Daugavas un Gaujas UBA teritorijās</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787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6"/>
          <p:cNvSpPr>
            <a:spLocks noGrp="1"/>
          </p:cNvSpPr>
          <p:nvPr>
            <p:ph type="title"/>
          </p:nvPr>
        </p:nvSpPr>
        <p:spPr>
          <a:xfrm>
            <a:off x="86627" y="1916113"/>
            <a:ext cx="8951495" cy="2089150"/>
          </a:xfrm>
        </p:spPr>
        <p:txBody>
          <a:bodyPr>
            <a:normAutofit fontScale="90000"/>
          </a:bodyPr>
          <a:lstStyle/>
          <a:p>
            <a:r>
              <a:rPr lang="lv-LV" altLang="lv-LV" sz="7200" b="1" dirty="0"/>
              <a:t>PALDIES PAR UZMANĪBU!</a:t>
            </a:r>
            <a:endParaRPr lang="en-US" altLang="lv-LV" sz="7200" b="1" dirty="0"/>
          </a:p>
        </p:txBody>
      </p:sp>
      <p:sp>
        <p:nvSpPr>
          <p:cNvPr id="78852" name="Title 6"/>
          <p:cNvSpPr txBox="1">
            <a:spLocks/>
          </p:cNvSpPr>
          <p:nvPr/>
        </p:nvSpPr>
        <p:spPr bwMode="auto">
          <a:xfrm>
            <a:off x="3762274" y="4149449"/>
            <a:ext cx="342196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lv-LV" altLang="lv-LV" sz="24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tatjana.kolcova@lvgmc.lv</a:t>
            </a:r>
            <a:endParaRPr kumimoji="0" lang="en-US" altLang="lv-LV" sz="24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p:txBody>
      </p:sp>
      <p:sp>
        <p:nvSpPr>
          <p:cNvPr id="2" name="Rectangle 1"/>
          <p:cNvSpPr/>
          <p:nvPr/>
        </p:nvSpPr>
        <p:spPr>
          <a:xfrm>
            <a:off x="5656453" y="5555734"/>
            <a:ext cx="1995547" cy="461665"/>
          </a:xfrm>
          <a:prstGeom prst="rect">
            <a:avLst/>
          </a:prstGeom>
        </p:spPr>
        <p:txBody>
          <a:bodyPr wrap="none">
            <a:spAutoFit/>
          </a:bodyPr>
          <a:lstStyle/>
          <a:p>
            <a:pPr lvl="0" algn="r">
              <a:spcBef>
                <a:spcPct val="0"/>
              </a:spcBef>
              <a:defRPr/>
            </a:pPr>
            <a:r>
              <a:rPr lang="lv-LV" altLang="lv-LV" sz="2400" dirty="0">
                <a:solidFill>
                  <a:srgbClr val="58585A"/>
                </a:solidFill>
                <a:latin typeface="Calibri" panose="020F0502020204030204" pitchFamily="34" charset="0"/>
              </a:rPr>
              <a:t>Tālr. 67770020</a:t>
            </a:r>
          </a:p>
        </p:txBody>
      </p:sp>
      <p:sp>
        <p:nvSpPr>
          <p:cNvPr id="5" name="Title 6"/>
          <p:cNvSpPr txBox="1">
            <a:spLocks/>
          </p:cNvSpPr>
          <p:nvPr/>
        </p:nvSpPr>
        <p:spPr bwMode="auto">
          <a:xfrm>
            <a:off x="2389979" y="4610378"/>
            <a:ext cx="342196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lv-LV" altLang="lv-LV" sz="24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samanta.zaiceva@lvgmc.lv</a:t>
            </a:r>
            <a:endParaRPr kumimoji="0" lang="en-US" altLang="lv-LV" sz="24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p:txBody>
      </p:sp>
      <p:sp>
        <p:nvSpPr>
          <p:cNvPr id="6" name="Title 6"/>
          <p:cNvSpPr txBox="1">
            <a:spLocks/>
          </p:cNvSpPr>
          <p:nvPr/>
        </p:nvSpPr>
        <p:spPr bwMode="auto">
          <a:xfrm>
            <a:off x="997191" y="3708141"/>
            <a:ext cx="342196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lv-LV" altLang="lv-LV" sz="24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eduards.krizickis@lvgmc.lv</a:t>
            </a:r>
            <a:endParaRPr kumimoji="0" lang="en-US" altLang="lv-LV" sz="24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81859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0984" y="264934"/>
            <a:ext cx="7397261" cy="5814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dirty="0">
                <a:solidFill>
                  <a:schemeClr val="bg1"/>
                </a:solidFill>
                <a:latin typeface="Arial" panose="020B0604020202020204" pitchFamily="34" charset="0"/>
                <a:cs typeface="Arial" panose="020B0604020202020204" pitchFamily="34" charset="0"/>
              </a:rPr>
              <a:t>BŪTISKĀKĀS IZMAIŅAS PLŪDU PLĀNOS 2022.-2027. GADAM</a:t>
            </a:r>
            <a:endParaRPr lang="en-US" sz="3200"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127000" y="1405326"/>
            <a:ext cx="90170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lv-LV"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 </a:t>
            </a:r>
            <a:r>
              <a:rPr lang="lv-LV" altLang="en-US" sz="2000" dirty="0">
                <a:latin typeface="Arial" panose="020B0604020202020204" pitchFamily="34" charset="0"/>
                <a:cs typeface="Arial" panose="020B0604020202020204" pitchFamily="34" charset="0"/>
              </a:rPr>
              <a:t>Papildināts nacionālas nozīmes plūdu riska teritoriju saraksts (DUBA – 4, GUBA - 1), ņemot vērā lietus plūdu riska pieaugumu klimata pārmaiņu dēļ;</a:t>
            </a:r>
          </a:p>
          <a:p>
            <a:pPr marR="0" lvl="0" algn="l" defTabSz="914400" rtl="0" eaLnBrk="0" fontAlgn="base" latinLnBrk="0" hangingPunct="0">
              <a:spcBef>
                <a:spcPct val="0"/>
              </a:spcBef>
              <a:spcAft>
                <a:spcPct val="0"/>
              </a:spcAft>
              <a:buClrTx/>
              <a:buSzTx/>
              <a:tabLst/>
            </a:pPr>
            <a:endParaRPr lang="lv-LV" altLang="en-US" sz="2000"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kumimoji="0" lang="lv-LV"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II. </a:t>
            </a:r>
            <a:r>
              <a:rPr lang="lv-LV" altLang="en-US" sz="2000" dirty="0">
                <a:latin typeface="Arial" panose="020B0604020202020204" pitchFamily="34" charset="0"/>
                <a:cs typeface="Arial" panose="020B0604020202020204" pitchFamily="34" charset="0"/>
              </a:rPr>
              <a:t>Plūdu modelēšanā tika izmantoti dati par 1961.- 2018. gadu periodu un precizēta topogrāfiskā informācija. Rezultātā plūdu līmeņi un appludināto teritoriju platības samazinājās;</a:t>
            </a:r>
          </a:p>
          <a:p>
            <a:pPr marR="0" lvl="0" algn="l" defTabSz="914400" rtl="0" eaLnBrk="0" fontAlgn="base" latinLnBrk="0" hangingPunct="0">
              <a:spcBef>
                <a:spcPct val="0"/>
              </a:spcBef>
              <a:spcAft>
                <a:spcPct val="0"/>
              </a:spcAft>
              <a:buClrTx/>
              <a:buSzTx/>
              <a:tabLst/>
            </a:pPr>
            <a:endParaRPr lang="lv-LV" altLang="en-US" sz="2000"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lang="lv-LV" altLang="en-US" sz="2000" dirty="0">
                <a:latin typeface="Arial" panose="020B0604020202020204" pitchFamily="34" charset="0"/>
                <a:cs typeface="Arial" panose="020B0604020202020204" pitchFamily="34" charset="0"/>
              </a:rPr>
              <a:t>III. Plūdu riska kritēriji (iedzīvotājiem un ekonomikai) ir papildināti ar riskiem videi un kultūrvēsturiskajam mantojumam;</a:t>
            </a:r>
          </a:p>
          <a:p>
            <a:pPr lvl="0" defTabSz="914400" eaLnBrk="0" fontAlgn="base" hangingPunct="0">
              <a:spcBef>
                <a:spcPct val="0"/>
              </a:spcBef>
              <a:spcAft>
                <a:spcPct val="0"/>
              </a:spcAft>
            </a:pPr>
            <a:endParaRPr lang="lv-LV" altLang="en-US" sz="2000" dirty="0">
              <a:latin typeface="Arial" panose="020B0604020202020204" pitchFamily="34" charset="0"/>
              <a:cs typeface="Arial" panose="020B0604020202020204" pitchFamily="34" charset="0"/>
            </a:endParaRPr>
          </a:p>
          <a:p>
            <a:pPr lvl="0" defTabSz="914400" eaLnBrk="0" fontAlgn="base" hangingPunct="0">
              <a:spcBef>
                <a:spcPct val="0"/>
              </a:spcBef>
              <a:spcAft>
                <a:spcPct val="0"/>
              </a:spcAft>
            </a:pPr>
            <a:r>
              <a:rPr lang="lv-LV" altLang="en-US" sz="2000" dirty="0">
                <a:latin typeface="Arial" panose="020B0604020202020204" pitchFamily="34" charset="0"/>
                <a:cs typeface="Arial" panose="020B0604020202020204" pitchFamily="34" charset="0"/>
              </a:rPr>
              <a:t>IV. Plūdu riska pārvaldības mērķu noteikšanā un pretplūdu pasākumu sagatavošanā tika izmantota SMART pieeja;</a:t>
            </a:r>
          </a:p>
          <a:p>
            <a:pPr defTabSz="914400" eaLnBrk="0" fontAlgn="base" hangingPunct="0">
              <a:spcBef>
                <a:spcPct val="0"/>
              </a:spcBef>
              <a:spcAft>
                <a:spcPct val="0"/>
              </a:spcAft>
            </a:pPr>
            <a:endParaRPr lang="lv-LV" altLang="en-US" sz="2000" dirty="0">
              <a:latin typeface="Arial" panose="020B0604020202020204" pitchFamily="34" charset="0"/>
              <a:cs typeface="Arial" panose="020B0604020202020204" pitchFamily="34" charset="0"/>
            </a:endParaRPr>
          </a:p>
          <a:p>
            <a:pPr lvl="0" defTabSz="914400" eaLnBrk="0" fontAlgn="base" hangingPunct="0">
              <a:spcBef>
                <a:spcPct val="0"/>
              </a:spcBef>
              <a:spcAft>
                <a:spcPct val="0"/>
              </a:spcAft>
            </a:pPr>
            <a:r>
              <a:rPr lang="lv-LV" altLang="en-US" sz="2000" dirty="0">
                <a:latin typeface="Arial" panose="020B0604020202020204" pitchFamily="34" charset="0"/>
                <a:cs typeface="Arial" panose="020B0604020202020204" pitchFamily="34" charset="0"/>
              </a:rPr>
              <a:t>V. Pasākumiem ir piešķirta prioritāte atkarībā no plūdu riska indeksa, saistības ar Ūdens Struktūrdirektīvas un Latvijas pielāgošanās klimata pārmaiņām plāna mērķu sasniegšanu.</a:t>
            </a:r>
          </a:p>
          <a:p>
            <a:pPr defTabSz="914400" eaLnBrk="0" fontAlgn="base" hangingPunct="0">
              <a:spcBef>
                <a:spcPct val="0"/>
              </a:spcBef>
              <a:spcAft>
                <a:spcPct val="0"/>
              </a:spcAft>
            </a:pP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30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984" y="264934"/>
            <a:ext cx="7397261" cy="581427"/>
          </a:xfrm>
        </p:spPr>
        <p:txBody>
          <a:bodyPr>
            <a:noAutofit/>
          </a:bodyPr>
          <a:lstStyle/>
          <a:p>
            <a:r>
              <a:rPr lang="lv-LV" sz="3200" dirty="0">
                <a:solidFill>
                  <a:schemeClr val="bg1"/>
                </a:solidFill>
                <a:latin typeface="Arial" panose="020B0604020202020204" pitchFamily="34" charset="0"/>
                <a:cs typeface="Arial" panose="020B0604020202020204" pitchFamily="34" charset="0"/>
              </a:rPr>
              <a:t>SMART PIEEJA MĒRĶU UN PASĀKUMU SAGATAVOŠANĀ</a:t>
            </a:r>
            <a:endParaRPr lang="en-US" sz="3200" dirty="0">
              <a:solidFill>
                <a:schemeClr val="bg1"/>
              </a:solidFill>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574221" y="5165482"/>
            <a:ext cx="7961435" cy="1022838"/>
          </a:xfrm>
        </p:spPr>
        <p:txBody>
          <a:bodyPr>
            <a:normAutofit/>
          </a:bodyPr>
          <a:lstStyle/>
          <a:p>
            <a:pPr marL="0" indent="0">
              <a:buNone/>
            </a:pPr>
            <a:r>
              <a:rPr lang="lv-LV" sz="1800" dirty="0">
                <a:latin typeface="Arial" panose="020B0604020202020204" pitchFamily="34" charset="0"/>
                <a:cs typeface="Arial" panose="020B0604020202020204" pitchFamily="34" charset="0"/>
              </a:rPr>
              <a:t>Plūdu direktīvas ieviešanas 2. ciklā uzsvars tiek likts uz SMART (</a:t>
            </a:r>
            <a:r>
              <a:rPr lang="lv-LV" sz="1800" i="1" dirty="0">
                <a:latin typeface="Arial" panose="020B0604020202020204" pitchFamily="34" charset="0"/>
                <a:cs typeface="Arial" panose="020B0604020202020204" pitchFamily="34" charset="0"/>
              </a:rPr>
              <a:t>specifisks, izmērāms, sasniedzams, nozīmīgs un ierobežots laikā</a:t>
            </a:r>
            <a:r>
              <a:rPr lang="lv-LV" sz="1800" dirty="0">
                <a:latin typeface="Arial" panose="020B0604020202020204" pitchFamily="34" charset="0"/>
                <a:cs typeface="Arial" panose="020B0604020202020204" pitchFamily="34" charset="0"/>
              </a:rPr>
              <a:t>) mērķu un pasākumu izvirzīšanu. </a:t>
            </a:r>
            <a:endParaRPr lang="en-US" sz="18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54215" y="1305660"/>
            <a:ext cx="9089785" cy="3777761"/>
          </a:xfrm>
          <a:prstGeom prst="rect">
            <a:avLst/>
          </a:prstGeom>
        </p:spPr>
      </p:pic>
    </p:spTree>
    <p:extLst>
      <p:ext uri="{BB962C8B-B14F-4D97-AF65-F5344CB8AC3E}">
        <p14:creationId xmlns:p14="http://schemas.microsoft.com/office/powerpoint/2010/main" val="720624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0484" y="1269999"/>
            <a:ext cx="8989844" cy="5271478"/>
            <a:chOff x="4161348" y="4236096"/>
            <a:chExt cx="2830843" cy="1874832"/>
          </a:xfrm>
        </p:grpSpPr>
        <p:pic>
          <p:nvPicPr>
            <p:cNvPr id="12" name="Picture 11"/>
            <p:cNvPicPr>
              <a:picLocks noChangeAspect="1"/>
            </p:cNvPicPr>
            <p:nvPr/>
          </p:nvPicPr>
          <p:blipFill>
            <a:blip r:embed="rId3">
              <a:lum bright="33000" contrast="1000"/>
            </a:blip>
            <a:stretch>
              <a:fillRect/>
            </a:stretch>
          </p:blipFill>
          <p:spPr>
            <a:xfrm>
              <a:off x="4161348" y="4236096"/>
              <a:ext cx="2797763" cy="1874832"/>
            </a:xfrm>
            <a:prstGeom prst="rect">
              <a:avLst/>
            </a:prstGeom>
          </p:spPr>
        </p:pic>
        <p:sp>
          <p:nvSpPr>
            <p:cNvPr id="13" name="TextBox 12"/>
            <p:cNvSpPr txBox="1"/>
            <p:nvPr/>
          </p:nvSpPr>
          <p:spPr>
            <a:xfrm>
              <a:off x="6466786" y="5978156"/>
              <a:ext cx="525405" cy="98516"/>
            </a:xfrm>
            <a:prstGeom prst="rect">
              <a:avLst/>
            </a:prstGeom>
            <a:noFill/>
          </p:spPr>
          <p:txBody>
            <a:bodyPr wrap="square" rtlCol="0">
              <a:spAutoFit/>
            </a:bodyPr>
            <a:lstStyle/>
            <a:p>
              <a:r>
                <a:rPr lang="lv-LV" sz="1200" dirty="0">
                  <a:solidFill>
                    <a:schemeClr val="bg1"/>
                  </a:solidFill>
                </a:rPr>
                <a:t>Foto: LETA/AFP</a:t>
              </a:r>
              <a:endParaRPr lang="en-US" sz="1200" dirty="0">
                <a:solidFill>
                  <a:schemeClr val="bg1"/>
                </a:solidFill>
              </a:endParaRPr>
            </a:p>
          </p:txBody>
        </p:sp>
      </p:grpSp>
      <p:sp>
        <p:nvSpPr>
          <p:cNvPr id="8" name="TextBox 7"/>
          <p:cNvSpPr txBox="1"/>
          <p:nvPr/>
        </p:nvSpPr>
        <p:spPr>
          <a:xfrm>
            <a:off x="7177012" y="3587454"/>
            <a:ext cx="1813527" cy="401751"/>
          </a:xfrm>
          <a:prstGeom prst="rect">
            <a:avLst/>
          </a:prstGeom>
          <a:noFill/>
        </p:spPr>
        <p:txBody>
          <a:bodyPr wrap="none" rtlCol="0">
            <a:spAutoFit/>
          </a:bodyPr>
          <a:lstStyle/>
          <a:p>
            <a:r>
              <a:rPr lang="lv-LV" sz="1200" dirty="0">
                <a:solidFill>
                  <a:schemeClr val="bg1"/>
                </a:solidFill>
              </a:rPr>
              <a:t>Foto: LETA/AFP</a:t>
            </a:r>
            <a:endParaRPr lang="en-US" sz="1200" dirty="0">
              <a:solidFill>
                <a:schemeClr val="bg1"/>
              </a:solidFill>
            </a:endParaRPr>
          </a:p>
        </p:txBody>
      </p:sp>
      <p:sp>
        <p:nvSpPr>
          <p:cNvPr id="2" name="Title 1"/>
          <p:cNvSpPr>
            <a:spLocks noGrp="1"/>
          </p:cNvSpPr>
          <p:nvPr>
            <p:ph type="title"/>
          </p:nvPr>
        </p:nvSpPr>
        <p:spPr>
          <a:xfrm>
            <a:off x="550984" y="264934"/>
            <a:ext cx="7397261" cy="581427"/>
          </a:xfrm>
        </p:spPr>
        <p:txBody>
          <a:bodyPr>
            <a:noAutofit/>
          </a:bodyPr>
          <a:lstStyle/>
          <a:p>
            <a:r>
              <a:rPr lang="lv-LV" sz="3200" dirty="0">
                <a:solidFill>
                  <a:schemeClr val="bg1"/>
                </a:solidFill>
                <a:latin typeface="Arial" panose="020B0604020202020204" pitchFamily="34" charset="0"/>
                <a:cs typeface="Arial" panose="020B0604020202020204" pitchFamily="34" charset="0"/>
              </a:rPr>
              <a:t>PLŪDU PLĀNOS IZVIRZĪTIE MĒRĶI</a:t>
            </a:r>
            <a:br>
              <a:rPr lang="lv-LV" sz="3200" dirty="0">
                <a:solidFill>
                  <a:schemeClr val="bg1"/>
                </a:solidFill>
                <a:latin typeface="Arial" panose="020B0604020202020204" pitchFamily="34" charset="0"/>
                <a:cs typeface="Arial" panose="020B0604020202020204" pitchFamily="34" charset="0"/>
              </a:rPr>
            </a:br>
            <a:r>
              <a:rPr lang="lv-LV" sz="3200" dirty="0" err="1">
                <a:solidFill>
                  <a:schemeClr val="bg1"/>
                </a:solidFill>
                <a:latin typeface="Arial" panose="020B0604020202020204" pitchFamily="34" charset="0"/>
                <a:cs typeface="Arial" panose="020B0604020202020204" pitchFamily="34" charset="0"/>
              </a:rPr>
              <a:t>Virsmērķis</a:t>
            </a:r>
            <a:endParaRPr lang="en-US" sz="32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280657" y="1429835"/>
            <a:ext cx="8492151" cy="1323439"/>
          </a:xfrm>
          <a:prstGeom prst="rect">
            <a:avLst/>
          </a:prstGeom>
          <a:noFill/>
        </p:spPr>
        <p:txBody>
          <a:bodyPr wrap="square" rtlCol="0">
            <a:spAutoFit/>
          </a:bodyPr>
          <a:lstStyle/>
          <a:p>
            <a:pPr algn="just"/>
            <a:r>
              <a:rPr lang="lv-LV" sz="2000" b="1" i="1" dirty="0">
                <a:latin typeface="Arial" panose="020B0604020202020204" pitchFamily="34" charset="0"/>
                <a:cs typeface="Arial" panose="020B0604020202020204" pitchFamily="34" charset="0"/>
              </a:rPr>
              <a:t>Samazināt ar plūdiem saistītu nelabvēlīgu ietekmi uz cilvēku veselību, vidi, kultūras mantojumu un saimniecisko darbību, tai skaitā, mazināt virszemes ūdeņu iespējamu piesārņojumu un krasta erozijas procesus jūras, upju, ezeru un HES uzpludinājumu krastos</a:t>
            </a:r>
          </a:p>
        </p:txBody>
      </p:sp>
    </p:spTree>
    <p:extLst>
      <p:ext uri="{BB962C8B-B14F-4D97-AF65-F5344CB8AC3E}">
        <p14:creationId xmlns:p14="http://schemas.microsoft.com/office/powerpoint/2010/main" val="176528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lum bright="49000"/>
          </a:blip>
          <a:stretch>
            <a:fillRect/>
          </a:stretch>
        </p:blipFill>
        <p:spPr>
          <a:xfrm>
            <a:off x="0" y="1325234"/>
            <a:ext cx="3609572" cy="5408330"/>
          </a:xfrm>
          <a:prstGeom prst="rect">
            <a:avLst/>
          </a:prstGeom>
        </p:spPr>
      </p:pic>
      <p:sp>
        <p:nvSpPr>
          <p:cNvPr id="2" name="Title 1"/>
          <p:cNvSpPr>
            <a:spLocks noGrp="1"/>
          </p:cNvSpPr>
          <p:nvPr>
            <p:ph type="title"/>
          </p:nvPr>
        </p:nvSpPr>
        <p:spPr>
          <a:xfrm>
            <a:off x="550984" y="500939"/>
            <a:ext cx="7397261" cy="581427"/>
          </a:xfrm>
        </p:spPr>
        <p:txBody>
          <a:bodyPr>
            <a:noAutofit/>
          </a:bodyPr>
          <a:lstStyle/>
          <a:p>
            <a:r>
              <a:rPr lang="lv-LV" sz="3200" dirty="0">
                <a:solidFill>
                  <a:schemeClr val="bg1"/>
                </a:solidFill>
                <a:latin typeface="Arial" panose="020B0604020202020204" pitchFamily="34" charset="0"/>
                <a:cs typeface="Arial" panose="020B0604020202020204" pitchFamily="34" charset="0"/>
              </a:rPr>
              <a:t>PLŪDU PLĀNOS IZVIRZĪTIE MĒRĶI</a:t>
            </a:r>
            <a:r>
              <a:rPr lang="lv-LV" sz="3200" b="1" dirty="0">
                <a:latin typeface="Arial" panose="020B0604020202020204" pitchFamily="34" charset="0"/>
                <a:cs typeface="Arial" panose="020B0604020202020204" pitchFamily="34" charset="0"/>
              </a:rPr>
              <a:t> </a:t>
            </a:r>
            <a:r>
              <a:rPr lang="lv-LV" sz="3200" dirty="0">
                <a:solidFill>
                  <a:schemeClr val="bg2"/>
                </a:solidFill>
                <a:latin typeface="Arial" panose="020B0604020202020204" pitchFamily="34" charset="0"/>
                <a:cs typeface="Arial" panose="020B0604020202020204" pitchFamily="34" charset="0"/>
              </a:rPr>
              <a:t>Specifiskie mērķi</a:t>
            </a:r>
            <a:br>
              <a:rPr lang="lv-LV" sz="3200" dirty="0">
                <a:solidFill>
                  <a:schemeClr val="bg1"/>
                </a:solidFill>
                <a:latin typeface="Arial" panose="020B0604020202020204" pitchFamily="34" charset="0"/>
                <a:cs typeface="Arial" panose="020B0604020202020204" pitchFamily="34" charset="0"/>
              </a:rPr>
            </a:br>
            <a:endParaRPr lang="en-US" sz="320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2056474" y="1410354"/>
            <a:ext cx="6955911" cy="5324535"/>
          </a:xfrm>
          <a:prstGeom prst="rect">
            <a:avLst/>
          </a:prstGeom>
        </p:spPr>
        <p:txBody>
          <a:bodyPr wrap="square">
            <a:spAutoFit/>
          </a:bodyPr>
          <a:lstStyle/>
          <a:p>
            <a:pPr marL="285750" indent="-285750" algn="just">
              <a:buFont typeface="Arial" panose="020B0604020202020204" pitchFamily="34" charset="0"/>
              <a:buChar char="•"/>
            </a:pPr>
            <a:r>
              <a:rPr lang="lv-LV" sz="1700" dirty="0">
                <a:latin typeface="Arial" panose="020B0604020202020204" pitchFamily="34" charset="0"/>
                <a:cs typeface="Arial" panose="020B0604020202020204" pitchFamily="34" charset="0"/>
              </a:rPr>
              <a:t>samazināt jūras un upju krastu erozijas, kā arī palu, jūras vējuzplūdu un lietus plūdu izraisīto apdraudējumu blīvi apdzīvotām vietām, tādējādi pasargājot no mazas varbūtības plūdiem vismaz 40% apdraudēto iedzīvotāju un publiskās infrastruktūras objektu platības;</a:t>
            </a:r>
          </a:p>
          <a:p>
            <a:pPr marL="285750" indent="-285750" algn="just">
              <a:buFont typeface="Arial" panose="020B0604020202020204" pitchFamily="34" charset="0"/>
              <a:buChar char="•"/>
            </a:pPr>
            <a:endParaRPr lang="lv-LV" sz="17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lv-LV" sz="1700" dirty="0">
                <a:latin typeface="Arial" panose="020B0604020202020204" pitchFamily="34" charset="0"/>
                <a:cs typeface="Arial" panose="020B0604020202020204" pitchFamily="34" charset="0"/>
              </a:rPr>
              <a:t>samazināt plūdu apdraudēto teritoriju platību valstij piederošo hidrobūvju aizsargātajās teritorijās un regulēto potamālo upju piegulošajās teritorijās līdz 35 000 ha visā Latvijas teritorijā;</a:t>
            </a:r>
          </a:p>
          <a:p>
            <a:pPr marL="285750" indent="-285750" algn="just">
              <a:buFont typeface="Arial" panose="020B0604020202020204" pitchFamily="34" charset="0"/>
              <a:buChar char="•"/>
            </a:pPr>
            <a:endParaRPr lang="lv-LV" sz="17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lv-LV" sz="1700" dirty="0">
                <a:latin typeface="Arial" panose="020B0604020202020204" pitchFamily="34" charset="0"/>
                <a:cs typeface="Arial" panose="020B0604020202020204" pitchFamily="34" charset="0"/>
              </a:rPr>
              <a:t>nodrošināt iespēju savlaicīgi (pirms plūdu iestāšanās) novērtēt applūšanas riskus un sniegt atbildīgajām institūcijām un iedzīvotājiem nepieciešamo informāciju, attīstot Plūdu riska informācijas sistēmu un pilnveidojot agrās plūdu brīdināšanas sistēmu;</a:t>
            </a:r>
          </a:p>
          <a:p>
            <a:pPr marL="285750" indent="-285750" algn="just">
              <a:buFont typeface="Arial" panose="020B0604020202020204" pitchFamily="34" charset="0"/>
              <a:buChar char="•"/>
            </a:pPr>
            <a:endParaRPr lang="lv-LV" sz="17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lv-LV" sz="1700" dirty="0">
                <a:latin typeface="Arial" panose="020B0604020202020204" pitchFamily="34" charset="0"/>
                <a:cs typeface="Arial" panose="020B0604020202020204" pitchFamily="34" charset="0"/>
              </a:rPr>
              <a:t>samazināt lietus un palu izraisītu lokālu teritoriju applūšanu, sakārtojot un attīstot virszemes noteces un lietus ūdeņu novadīšanas sistēmas, priekšroku dodot zaļās infrastruktūras risinājumiem.</a:t>
            </a:r>
          </a:p>
        </p:txBody>
      </p:sp>
      <p:sp>
        <p:nvSpPr>
          <p:cNvPr id="11" name="TextBox 10"/>
          <p:cNvSpPr txBox="1"/>
          <p:nvPr/>
        </p:nvSpPr>
        <p:spPr>
          <a:xfrm>
            <a:off x="-3231" y="6488668"/>
            <a:ext cx="2451798" cy="246221"/>
          </a:xfrm>
          <a:prstGeom prst="rect">
            <a:avLst/>
          </a:prstGeom>
          <a:noFill/>
        </p:spPr>
        <p:txBody>
          <a:bodyPr wrap="square" rtlCol="0">
            <a:spAutoFit/>
          </a:bodyPr>
          <a:lstStyle/>
          <a:p>
            <a:r>
              <a:rPr lang="pt-BR" sz="1000" i="1" dirty="0">
                <a:solidFill>
                  <a:schemeClr val="accent2"/>
                </a:solidFill>
                <a:latin typeface="Arial" panose="020B0604020202020204" pitchFamily="34" charset="0"/>
                <a:cs typeface="Arial" panose="020B0604020202020204" pitchFamily="34" charset="0"/>
              </a:rPr>
              <a:t>Avots: Liene Zīliņa</a:t>
            </a:r>
            <a:endParaRPr lang="en-US" sz="1000" i="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261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0984" y="264934"/>
            <a:ext cx="7397261" cy="5814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dirty="0">
                <a:solidFill>
                  <a:schemeClr val="bg1"/>
                </a:solidFill>
                <a:latin typeface="Arial" panose="020B0604020202020204" pitchFamily="34" charset="0"/>
                <a:cs typeface="Arial" panose="020B0604020202020204" pitchFamily="34" charset="0"/>
              </a:rPr>
              <a:t>Daugavas UBA nacionālas nozīmes plūdu riska teritorijas </a:t>
            </a:r>
            <a:endParaRPr lang="en-US" sz="32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5924693" y="1502351"/>
            <a:ext cx="3365829" cy="4899868"/>
          </a:xfrm>
          <a:prstGeom prst="rect">
            <a:avLst/>
          </a:prstGeom>
        </p:spPr>
        <p:txBody>
          <a:bodyPr wrap="square">
            <a:spAutoFit/>
          </a:bodyPr>
          <a:lstStyle/>
          <a:p>
            <a:pPr marL="342900" indent="-342900">
              <a:lnSpc>
                <a:spcPct val="150000"/>
              </a:lnSpc>
              <a:buFont typeface="+mj-lt"/>
              <a:buAutoNum type="arabicPeriod"/>
            </a:pPr>
            <a:r>
              <a:rPr lang="en-US" sz="1400" dirty="0">
                <a:latin typeface="Arial" panose="020B0604020202020204" pitchFamily="34" charset="0"/>
                <a:cs typeface="Arial" panose="020B0604020202020204" pitchFamily="34" charset="0"/>
              </a:rPr>
              <a:t>Daugava (</a:t>
            </a:r>
            <a:r>
              <a:rPr lang="en-US" sz="1400" dirty="0" err="1">
                <a:latin typeface="Arial" panose="020B0604020202020204" pitchFamily="34" charset="0"/>
                <a:cs typeface="Arial" panose="020B0604020202020204" pitchFamily="34" charset="0"/>
              </a:rPr>
              <a:t>Rīgas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jūras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līcis</a:t>
            </a:r>
            <a:r>
              <a:rPr lang="en-US" sz="1400" dirty="0">
                <a:latin typeface="Arial" panose="020B0604020202020204" pitchFamily="34" charset="0"/>
                <a:cs typeface="Arial" panose="020B0604020202020204" pitchFamily="34" charset="0"/>
              </a:rPr>
              <a:t>)</a:t>
            </a:r>
            <a:r>
              <a:rPr lang="lv-LV" sz="1400" dirty="0">
                <a:latin typeface="Arial" panose="020B0604020202020204" pitchFamily="34" charset="0"/>
                <a:cs typeface="Arial" panose="020B0604020202020204" pitchFamily="34" charset="0"/>
              </a:rPr>
              <a:t> – Rīga</a:t>
            </a:r>
          </a:p>
          <a:p>
            <a:pPr marL="342900" indent="-342900">
              <a:lnSpc>
                <a:spcPct val="150000"/>
              </a:lnSpc>
              <a:buFont typeface="+mj-lt"/>
              <a:buAutoNum type="arabicPeriod"/>
            </a:pPr>
            <a:r>
              <a:rPr lang="lv-LV" sz="1400" dirty="0">
                <a:latin typeface="Arial" panose="020B0604020202020204" pitchFamily="34" charset="0"/>
                <a:cs typeface="Arial" panose="020B0604020202020204" pitchFamily="34" charset="0"/>
              </a:rPr>
              <a:t>Daugava – Rīgas HES</a:t>
            </a:r>
          </a:p>
          <a:p>
            <a:pPr marL="342900" indent="-342900">
              <a:lnSpc>
                <a:spcPct val="150000"/>
              </a:lnSpc>
              <a:buFont typeface="+mj-lt"/>
              <a:buAutoNum type="arabicPeriod"/>
            </a:pPr>
            <a:r>
              <a:rPr lang="lv-LV" sz="1400" dirty="0">
                <a:latin typeface="Arial" panose="020B0604020202020204" pitchFamily="34" charset="0"/>
                <a:cs typeface="Arial" panose="020B0604020202020204" pitchFamily="34" charset="0"/>
              </a:rPr>
              <a:t>Daugava – Pļaviņu HES</a:t>
            </a:r>
          </a:p>
          <a:p>
            <a:pPr marL="342900" indent="-342900">
              <a:lnSpc>
                <a:spcPct val="150000"/>
              </a:lnSpc>
              <a:buFont typeface="+mj-lt"/>
              <a:buAutoNum type="arabicPeriod"/>
            </a:pPr>
            <a:r>
              <a:rPr lang="lv-LV" sz="1400" dirty="0">
                <a:latin typeface="Arial" panose="020B0604020202020204" pitchFamily="34" charset="0"/>
                <a:cs typeface="Arial" panose="020B0604020202020204" pitchFamily="34" charset="0"/>
              </a:rPr>
              <a:t>Daugava – Ķeguma HES</a:t>
            </a:r>
          </a:p>
          <a:p>
            <a:pPr marL="342900" indent="-342900">
              <a:lnSpc>
                <a:spcPct val="150000"/>
              </a:lnSpc>
              <a:buFont typeface="+mj-lt"/>
              <a:buAutoNum type="arabicPeriod"/>
            </a:pPr>
            <a:r>
              <a:rPr lang="lv-LV" sz="1400" dirty="0">
                <a:latin typeface="Arial" panose="020B0604020202020204" pitchFamily="34" charset="0"/>
                <a:cs typeface="Arial" panose="020B0604020202020204" pitchFamily="34" charset="0"/>
              </a:rPr>
              <a:t>Daugava – Jēkabpils</a:t>
            </a:r>
          </a:p>
          <a:p>
            <a:pPr marL="342900" indent="-342900">
              <a:lnSpc>
                <a:spcPct val="150000"/>
              </a:lnSpc>
              <a:buFont typeface="+mj-lt"/>
              <a:buAutoNum type="arabicPeriod"/>
            </a:pPr>
            <a:r>
              <a:rPr lang="lv-LV" sz="1400" dirty="0">
                <a:latin typeface="Arial" panose="020B0604020202020204" pitchFamily="34" charset="0"/>
                <a:cs typeface="Arial" panose="020B0604020202020204" pitchFamily="34" charset="0"/>
              </a:rPr>
              <a:t>Daugava – Pļaviņas</a:t>
            </a:r>
          </a:p>
          <a:p>
            <a:pPr marL="342900" indent="-342900">
              <a:lnSpc>
                <a:spcPct val="150000"/>
              </a:lnSpc>
              <a:buFont typeface="+mj-lt"/>
              <a:buAutoNum type="arabicPeriod"/>
            </a:pPr>
            <a:r>
              <a:rPr lang="lv-LV" sz="1400" dirty="0">
                <a:latin typeface="Arial" panose="020B0604020202020204" pitchFamily="34" charset="0"/>
                <a:cs typeface="Arial" panose="020B0604020202020204" pitchFamily="34" charset="0"/>
              </a:rPr>
              <a:t>Daugava – Daugavpils</a:t>
            </a:r>
          </a:p>
          <a:p>
            <a:pPr marL="342900" indent="-342900">
              <a:lnSpc>
                <a:spcPct val="150000"/>
              </a:lnSpc>
              <a:buFont typeface="+mj-lt"/>
              <a:buAutoNum type="arabicPeriod"/>
            </a:pPr>
            <a:r>
              <a:rPr lang="lv-LV" sz="1400" u="sng" dirty="0">
                <a:latin typeface="Arial" panose="020B0604020202020204" pitchFamily="34" charset="0"/>
                <a:cs typeface="Arial" panose="020B0604020202020204" pitchFamily="34" charset="0"/>
              </a:rPr>
              <a:t>Daugava (Dubna) – Līvāni</a:t>
            </a:r>
          </a:p>
          <a:p>
            <a:pPr marL="342900" indent="-342900">
              <a:lnSpc>
                <a:spcPct val="150000"/>
              </a:lnSpc>
              <a:buFont typeface="+mj-lt"/>
              <a:buAutoNum type="arabicPeriod"/>
            </a:pPr>
            <a:r>
              <a:rPr lang="lv-LV" sz="1400" u="sng" dirty="0">
                <a:latin typeface="Arial" panose="020B0604020202020204" pitchFamily="34" charset="0"/>
                <a:cs typeface="Arial" panose="020B0604020202020204" pitchFamily="34" charset="0"/>
              </a:rPr>
              <a:t>Daugava - posms no Daugavpils līdz Līvāniem</a:t>
            </a:r>
          </a:p>
          <a:p>
            <a:pPr>
              <a:lnSpc>
                <a:spcPct val="150000"/>
              </a:lnSpc>
            </a:pPr>
            <a:r>
              <a:rPr lang="lv-LV" sz="1400" dirty="0">
                <a:latin typeface="Arial" panose="020B0604020202020204" pitchFamily="34" charset="0"/>
                <a:cs typeface="Arial" panose="020B0604020202020204" pitchFamily="34" charset="0"/>
              </a:rPr>
              <a:t>10. </a:t>
            </a:r>
            <a:r>
              <a:rPr lang="lv-LV" sz="1400" u="sng" dirty="0">
                <a:latin typeface="Arial" panose="020B0604020202020204" pitchFamily="34" charset="0"/>
                <a:cs typeface="Arial" panose="020B0604020202020204" pitchFamily="34" charset="0"/>
              </a:rPr>
              <a:t>Daugava – Sakas sala</a:t>
            </a:r>
          </a:p>
          <a:p>
            <a:pPr>
              <a:lnSpc>
                <a:spcPct val="150000"/>
              </a:lnSpc>
            </a:pPr>
            <a:r>
              <a:rPr lang="lv-LV" sz="1400" dirty="0">
                <a:latin typeface="Arial" panose="020B0604020202020204" pitchFamily="34" charset="0"/>
                <a:cs typeface="Arial" panose="020B0604020202020204" pitchFamily="34" charset="0"/>
              </a:rPr>
              <a:t>11. Ogre – Ogre un Ogresgala pagasts</a:t>
            </a:r>
          </a:p>
          <a:p>
            <a:pPr>
              <a:lnSpc>
                <a:spcPct val="150000"/>
              </a:lnSpc>
            </a:pPr>
            <a:r>
              <a:rPr lang="lv-LV" sz="1400" dirty="0">
                <a:latin typeface="Arial" panose="020B0604020202020204" pitchFamily="34" charset="0"/>
                <a:cs typeface="Arial" panose="020B0604020202020204" pitchFamily="34" charset="0"/>
              </a:rPr>
              <a:t>12. </a:t>
            </a:r>
            <a:r>
              <a:rPr lang="lv-LV" sz="1400" u="sng" dirty="0">
                <a:latin typeface="Arial" panose="020B0604020202020204" pitchFamily="34" charset="0"/>
                <a:cs typeface="Arial" panose="020B0604020202020204" pitchFamily="34" charset="0"/>
              </a:rPr>
              <a:t>Mazā Jugla – paliene</a:t>
            </a:r>
          </a:p>
          <a:p>
            <a:pPr>
              <a:lnSpc>
                <a:spcPct val="150000"/>
              </a:lnSpc>
            </a:pPr>
            <a:r>
              <a:rPr lang="lv-LV" sz="1400" dirty="0">
                <a:latin typeface="Arial" panose="020B0604020202020204" pitchFamily="34" charset="0"/>
                <a:cs typeface="Arial" panose="020B0604020202020204" pitchFamily="34" charset="0"/>
              </a:rPr>
              <a:t>13. Lubāna ezers – Lubānas zemiene</a:t>
            </a:r>
          </a:p>
          <a:p>
            <a:pPr>
              <a:lnSpc>
                <a:spcPct val="150000"/>
              </a:lnSpc>
            </a:pPr>
            <a:r>
              <a:rPr lang="lv-LV" sz="1400" dirty="0">
                <a:latin typeface="Arial" panose="020B0604020202020204" pitchFamily="34" charset="0"/>
                <a:cs typeface="Arial" panose="020B0604020202020204" pitchFamily="34" charset="0"/>
              </a:rPr>
              <a:t>14. Oša – Ošas polderi</a:t>
            </a:r>
            <a:endParaRPr lang="en-US" sz="1400" u="sng" dirty="0">
              <a:latin typeface="Arial" panose="020B0604020202020204" pitchFamily="34" charset="0"/>
              <a:cs typeface="Arial" panose="020B0604020202020204" pitchFamily="34" charset="0"/>
            </a:endParaRPr>
          </a:p>
        </p:txBody>
      </p:sp>
      <p:pic>
        <p:nvPicPr>
          <p:cNvPr id="7" name="Picture 6"/>
          <p:cNvPicPr/>
          <p:nvPr/>
        </p:nvPicPr>
        <p:blipFill>
          <a:blip r:embed="rId3">
            <a:extLst>
              <a:ext uri="{28A0092B-C50C-407E-A947-70E740481C1C}">
                <a14:useLocalDpi xmlns:a14="http://schemas.microsoft.com/office/drawing/2010/main"/>
              </a:ext>
            </a:extLst>
          </a:blip>
          <a:stretch>
            <a:fillRect/>
          </a:stretch>
        </p:blipFill>
        <p:spPr>
          <a:xfrm>
            <a:off x="164608" y="1899058"/>
            <a:ext cx="5760085" cy="4076065"/>
          </a:xfrm>
          <a:prstGeom prst="rect">
            <a:avLst/>
          </a:prstGeom>
        </p:spPr>
      </p:pic>
    </p:spTree>
    <p:extLst>
      <p:ext uri="{BB962C8B-B14F-4D97-AF65-F5344CB8AC3E}">
        <p14:creationId xmlns:p14="http://schemas.microsoft.com/office/powerpoint/2010/main" val="3522135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921518" y="1355559"/>
            <a:ext cx="2580956" cy="3269423"/>
            <a:chOff x="4237515" y="1288722"/>
            <a:chExt cx="2580956" cy="3269423"/>
          </a:xfrm>
        </p:grpSpPr>
        <p:pic>
          <p:nvPicPr>
            <p:cNvPr id="12" name="Attēls 1"/>
            <p:cNvPicPr/>
            <p:nvPr/>
          </p:nvPicPr>
          <p:blipFill>
            <a:blip r:embed="rId3" cstate="hqprint">
              <a:extLst>
                <a:ext uri="{28A0092B-C50C-407E-A947-70E740481C1C}">
                  <a14:useLocalDpi xmlns:a14="http://schemas.microsoft.com/office/drawing/2010/main"/>
                </a:ext>
              </a:extLst>
            </a:blip>
            <a:stretch>
              <a:fillRect/>
            </a:stretch>
          </p:blipFill>
          <p:spPr>
            <a:xfrm>
              <a:off x="4237515" y="1288722"/>
              <a:ext cx="2580956" cy="3269423"/>
            </a:xfrm>
            <a:prstGeom prst="rect">
              <a:avLst/>
            </a:prstGeom>
          </p:spPr>
        </p:pic>
        <p:sp>
          <p:nvSpPr>
            <p:cNvPr id="2" name="TextBox 1"/>
            <p:cNvSpPr txBox="1"/>
            <p:nvPr/>
          </p:nvSpPr>
          <p:spPr>
            <a:xfrm>
              <a:off x="4249614" y="4194074"/>
              <a:ext cx="1701800" cy="276999"/>
            </a:xfrm>
            <a:prstGeom prst="rect">
              <a:avLst/>
            </a:prstGeom>
            <a:noFill/>
          </p:spPr>
          <p:txBody>
            <a:bodyPr wrap="square" rtlCol="0">
              <a:spAutoFit/>
            </a:bodyPr>
            <a:lstStyle/>
            <a:p>
              <a:r>
                <a:rPr lang="lv-LV" sz="1200" b="1" dirty="0">
                  <a:latin typeface="Arial" panose="020B0604020202020204" pitchFamily="34" charset="0"/>
                  <a:cs typeface="Arial" panose="020B0604020202020204" pitchFamily="34" charset="0"/>
                </a:rPr>
                <a:t>Daugavpils</a:t>
              </a:r>
              <a:endParaRPr lang="en-US" sz="1200" b="1" dirty="0">
                <a:latin typeface="Arial" panose="020B0604020202020204" pitchFamily="34" charset="0"/>
                <a:cs typeface="Arial" panose="020B0604020202020204" pitchFamily="34" charset="0"/>
              </a:endParaRPr>
            </a:p>
          </p:txBody>
        </p:sp>
      </p:grpSp>
      <p:sp>
        <p:nvSpPr>
          <p:cNvPr id="5" name="Title 1"/>
          <p:cNvSpPr txBox="1">
            <a:spLocks/>
          </p:cNvSpPr>
          <p:nvPr/>
        </p:nvSpPr>
        <p:spPr>
          <a:xfrm>
            <a:off x="550984" y="264934"/>
            <a:ext cx="7397261" cy="5814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dirty="0">
                <a:solidFill>
                  <a:schemeClr val="bg1"/>
                </a:solidFill>
                <a:latin typeface="Arial" panose="020B0604020202020204" pitchFamily="34" charset="0"/>
                <a:cs typeface="Arial" panose="020B0604020202020204" pitchFamily="34" charset="0"/>
              </a:rPr>
              <a:t>Daugavas UBA nacionālas nozīmes plūdu riska teritorijas</a:t>
            </a:r>
            <a:endParaRPr lang="en-US" sz="32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69275" y="1353575"/>
            <a:ext cx="3736253" cy="3277820"/>
          </a:xfrm>
          <a:prstGeom prst="rect">
            <a:avLst/>
          </a:prstGeom>
          <a:noFill/>
        </p:spPr>
        <p:txBody>
          <a:bodyPr wrap="square" rtlCol="0">
            <a:spAutoFit/>
          </a:bodyPr>
          <a:lstStyle/>
          <a:p>
            <a:pPr algn="just"/>
            <a:r>
              <a:rPr lang="lv-LV" sz="1600" dirty="0">
                <a:latin typeface="Arial" panose="020B0604020202020204" pitchFamily="34" charset="0"/>
                <a:cs typeface="Arial" panose="020B0604020202020204" pitchFamily="34" charset="0"/>
              </a:rPr>
              <a:t>Daugavas UBA </a:t>
            </a:r>
            <a:r>
              <a:rPr lang="lv-LV" sz="1600" b="1" dirty="0">
                <a:latin typeface="Arial" panose="020B0604020202020204" pitchFamily="34" charset="0"/>
                <a:cs typeface="Arial" panose="020B0604020202020204" pitchFamily="34" charset="0"/>
              </a:rPr>
              <a:t>augstākie plūdu riski </a:t>
            </a:r>
            <a:r>
              <a:rPr lang="lv-LV" sz="1600" dirty="0">
                <a:latin typeface="Arial" panose="020B0604020202020204" pitchFamily="34" charset="0"/>
                <a:cs typeface="Arial" panose="020B0604020202020204" pitchFamily="34" charset="0"/>
              </a:rPr>
              <a:t>ir saistīti ar </a:t>
            </a:r>
            <a:r>
              <a:rPr lang="lv-LV" sz="1600" u="sng" dirty="0">
                <a:latin typeface="Arial" panose="020B0604020202020204" pitchFamily="34" charset="0"/>
                <a:cs typeface="Arial" panose="020B0604020202020204" pitchFamily="34" charset="0"/>
              </a:rPr>
              <a:t>apdraudētajiem iedzīvotājiem </a:t>
            </a:r>
            <a:r>
              <a:rPr lang="lv-LV" sz="1600" dirty="0">
                <a:latin typeface="Arial" panose="020B0604020202020204" pitchFamily="34" charset="0"/>
                <a:cs typeface="Arial" panose="020B0604020202020204" pitchFamily="34" charset="0"/>
              </a:rPr>
              <a:t>(Rīgas pilsētā – 23 692 cilvēki 0.5% varbūtības jūras vējuzplūdos). </a:t>
            </a:r>
          </a:p>
          <a:p>
            <a:pPr algn="just"/>
            <a:r>
              <a:rPr lang="lv-LV" sz="1600" dirty="0">
                <a:latin typeface="Arial" panose="020B0604020202020204" pitchFamily="34" charset="0"/>
                <a:cs typeface="Arial" panose="020B0604020202020204" pitchFamily="34" charset="0"/>
              </a:rPr>
              <a:t>Otrajā vietā ir </a:t>
            </a:r>
            <a:r>
              <a:rPr lang="lv-LV" sz="1600" u="sng" dirty="0">
                <a:latin typeface="Arial" panose="020B0604020202020204" pitchFamily="34" charset="0"/>
                <a:cs typeface="Arial" panose="020B0604020202020204" pitchFamily="34" charset="0"/>
              </a:rPr>
              <a:t>plūdu risks videi </a:t>
            </a:r>
            <a:r>
              <a:rPr lang="lv-LV" sz="1600" dirty="0">
                <a:latin typeface="Arial" panose="020B0604020202020204" pitchFamily="34" charset="0"/>
                <a:cs typeface="Arial" panose="020B0604020202020204" pitchFamily="34" charset="0"/>
              </a:rPr>
              <a:t>ar vislielāko applūstošo 7 piesārņoto vietu 0.5% varbūtības palos, teritorijā no Daugavpils līdz Līvāniem, bet 0.5% varbūtības jūras vējuzplūdos varētu būt appludinātas 28 piesārņotas vietas Rīgas pilsētā. </a:t>
            </a:r>
          </a:p>
          <a:p>
            <a:pPr algn="just"/>
            <a:endParaRPr lang="lv-LV" sz="1500" dirty="0">
              <a:latin typeface="Arial" panose="020B0604020202020204" pitchFamily="34" charset="0"/>
              <a:cs typeface="Arial" panose="020B0604020202020204" pitchFamily="34" charset="0"/>
            </a:endParaRPr>
          </a:p>
        </p:txBody>
      </p:sp>
      <p:grpSp>
        <p:nvGrpSpPr>
          <p:cNvPr id="14" name="Group 13"/>
          <p:cNvGrpSpPr/>
          <p:nvPr/>
        </p:nvGrpSpPr>
        <p:grpSpPr>
          <a:xfrm>
            <a:off x="6493769" y="1337228"/>
            <a:ext cx="2580956" cy="3320202"/>
            <a:chOff x="6493769" y="1337228"/>
            <a:chExt cx="2580956" cy="3320202"/>
          </a:xfrm>
        </p:grpSpPr>
        <p:pic>
          <p:nvPicPr>
            <p:cNvPr id="13" name="Attēls 1"/>
            <p:cNvPicPr/>
            <p:nvPr/>
          </p:nvPicPr>
          <p:blipFill>
            <a:blip r:embed="rId4" cstate="hqprint">
              <a:extLst>
                <a:ext uri="{28A0092B-C50C-407E-A947-70E740481C1C}">
                  <a14:useLocalDpi xmlns:a14="http://schemas.microsoft.com/office/drawing/2010/main"/>
                </a:ext>
              </a:extLst>
            </a:blip>
            <a:stretch>
              <a:fillRect/>
            </a:stretch>
          </p:blipFill>
          <p:spPr>
            <a:xfrm>
              <a:off x="6493769" y="1359325"/>
              <a:ext cx="2580956" cy="3298105"/>
            </a:xfrm>
            <a:prstGeom prst="rect">
              <a:avLst/>
            </a:prstGeom>
          </p:spPr>
        </p:pic>
        <p:sp>
          <p:nvSpPr>
            <p:cNvPr id="10" name="TextBox 9"/>
            <p:cNvSpPr txBox="1"/>
            <p:nvPr/>
          </p:nvSpPr>
          <p:spPr>
            <a:xfrm>
              <a:off x="6618464" y="1337228"/>
              <a:ext cx="1038954" cy="276999"/>
            </a:xfrm>
            <a:prstGeom prst="rect">
              <a:avLst/>
            </a:prstGeom>
            <a:noFill/>
          </p:spPr>
          <p:txBody>
            <a:bodyPr wrap="square" rtlCol="0">
              <a:spAutoFit/>
            </a:bodyPr>
            <a:lstStyle/>
            <a:p>
              <a:r>
                <a:rPr lang="lv-LV" sz="1200" b="1" dirty="0">
                  <a:latin typeface="Arial" panose="020B0604020202020204" pitchFamily="34" charset="0"/>
                  <a:cs typeface="Arial" panose="020B0604020202020204" pitchFamily="34" charset="0"/>
                </a:rPr>
                <a:t>Rīga (pali)</a:t>
              </a:r>
              <a:endParaRPr lang="en-US" sz="1200" b="1" dirty="0">
                <a:latin typeface="Arial" panose="020B0604020202020204" pitchFamily="34" charset="0"/>
                <a:cs typeface="Arial" panose="020B0604020202020204" pitchFamily="34" charset="0"/>
              </a:endParaRPr>
            </a:p>
          </p:txBody>
        </p:sp>
      </p:grpSp>
      <p:grpSp>
        <p:nvGrpSpPr>
          <p:cNvPr id="16" name="Group 15"/>
          <p:cNvGrpSpPr/>
          <p:nvPr/>
        </p:nvGrpSpPr>
        <p:grpSpPr>
          <a:xfrm>
            <a:off x="215795" y="4348120"/>
            <a:ext cx="3442838" cy="2509880"/>
            <a:chOff x="215795" y="4062717"/>
            <a:chExt cx="3442838" cy="2509880"/>
          </a:xfrm>
        </p:grpSpPr>
        <p:pic>
          <p:nvPicPr>
            <p:cNvPr id="15" name="Picture 14"/>
            <p:cNvPicPr/>
            <p:nvPr/>
          </p:nvPicPr>
          <p:blipFill>
            <a:blip r:embed="rId5">
              <a:extLst>
                <a:ext uri="{28A0092B-C50C-407E-A947-70E740481C1C}">
                  <a14:useLocalDpi xmlns:a14="http://schemas.microsoft.com/office/drawing/2010/main"/>
                </a:ext>
              </a:extLst>
            </a:blip>
            <a:srcRect/>
            <a:stretch>
              <a:fillRect/>
            </a:stretch>
          </p:blipFill>
          <p:spPr bwMode="auto">
            <a:xfrm>
              <a:off x="215795" y="4062717"/>
              <a:ext cx="3442838" cy="2509880"/>
            </a:xfrm>
            <a:prstGeom prst="rect">
              <a:avLst/>
            </a:prstGeom>
            <a:noFill/>
            <a:ln>
              <a:noFill/>
            </a:ln>
          </p:spPr>
        </p:pic>
        <p:sp>
          <p:nvSpPr>
            <p:cNvPr id="11" name="TextBox 10"/>
            <p:cNvSpPr txBox="1"/>
            <p:nvPr/>
          </p:nvSpPr>
          <p:spPr>
            <a:xfrm>
              <a:off x="382123" y="4122019"/>
              <a:ext cx="1701800" cy="276999"/>
            </a:xfrm>
            <a:prstGeom prst="rect">
              <a:avLst/>
            </a:prstGeom>
            <a:noFill/>
          </p:spPr>
          <p:txBody>
            <a:bodyPr wrap="square" rtlCol="0">
              <a:spAutoFit/>
            </a:bodyPr>
            <a:lstStyle/>
            <a:p>
              <a:r>
                <a:rPr lang="lv-LV" sz="1200" b="1" dirty="0">
                  <a:latin typeface="Arial" panose="020B0604020202020204" pitchFamily="34" charset="0"/>
                  <a:cs typeface="Arial" panose="020B0604020202020204" pitchFamily="34" charset="0"/>
                </a:rPr>
                <a:t>Līvāni</a:t>
              </a:r>
              <a:endParaRPr lang="en-US" sz="1200" b="1" dirty="0">
                <a:latin typeface="Arial" panose="020B0604020202020204" pitchFamily="34" charset="0"/>
                <a:cs typeface="Arial" panose="020B0604020202020204" pitchFamily="34" charset="0"/>
              </a:endParaRPr>
            </a:p>
          </p:txBody>
        </p:sp>
      </p:grpSp>
      <p:sp>
        <p:nvSpPr>
          <p:cNvPr id="3" name="TextBox 2"/>
          <p:cNvSpPr txBox="1"/>
          <p:nvPr/>
        </p:nvSpPr>
        <p:spPr>
          <a:xfrm>
            <a:off x="3862276" y="4756715"/>
            <a:ext cx="5151096" cy="1815882"/>
          </a:xfrm>
          <a:prstGeom prst="rect">
            <a:avLst/>
          </a:prstGeom>
          <a:noFill/>
        </p:spPr>
        <p:txBody>
          <a:bodyPr wrap="square" rtlCol="0">
            <a:spAutoFit/>
          </a:bodyPr>
          <a:lstStyle/>
          <a:p>
            <a:pPr algn="just"/>
            <a:r>
              <a:rPr lang="lv-LV" sz="1600" b="1" dirty="0">
                <a:latin typeface="Arial" panose="020B0604020202020204" pitchFamily="34" charset="0"/>
                <a:cs typeface="Arial" panose="020B0604020202020204" pitchFamily="34" charset="0"/>
              </a:rPr>
              <a:t>Vislielākie ekonomiskie zaudējumi </a:t>
            </a:r>
            <a:r>
              <a:rPr lang="lv-LV" sz="1600" dirty="0">
                <a:latin typeface="Arial" panose="020B0604020202020204" pitchFamily="34" charset="0"/>
                <a:cs typeface="Arial" panose="020B0604020202020204" pitchFamily="34" charset="0"/>
              </a:rPr>
              <a:t>saistīti ar apdraudēto </a:t>
            </a:r>
            <a:r>
              <a:rPr lang="lv-LV" sz="1600" u="sng" dirty="0">
                <a:latin typeface="Arial" panose="020B0604020202020204" pitchFamily="34" charset="0"/>
                <a:cs typeface="Arial" panose="020B0604020202020204" pitchFamily="34" charset="0"/>
              </a:rPr>
              <a:t>ēku atjaunošanu un ceļu rekonstrukciju</a:t>
            </a:r>
            <a:r>
              <a:rPr lang="lv-LV" sz="1600" dirty="0">
                <a:latin typeface="Arial" panose="020B0604020202020204" pitchFamily="34" charset="0"/>
                <a:cs typeface="Arial" panose="020B0604020202020204" pitchFamily="34" charset="0"/>
              </a:rPr>
              <a:t>. Kopumā pavasara plūdos ar mazu varbūtību potenciālie ekonomiskie zaudējumi Daugavpils pilsētai var sasniegt 54.8 milj. EUR, bet jūras vējuzplūdos ar mazu varbūtību potenciālie ekonomiskie zaudējumi Rīgas pilsētai varētu būt 57.9 milj. EUR.</a:t>
            </a:r>
            <a:endParaRPr lang="en-US" sz="1600" dirty="0"/>
          </a:p>
        </p:txBody>
      </p:sp>
    </p:spTree>
    <p:extLst>
      <p:ext uri="{BB962C8B-B14F-4D97-AF65-F5344CB8AC3E}">
        <p14:creationId xmlns:p14="http://schemas.microsoft.com/office/powerpoint/2010/main" val="3140444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0984" y="264934"/>
            <a:ext cx="7397261" cy="5814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dirty="0">
                <a:solidFill>
                  <a:schemeClr val="bg1"/>
                </a:solidFill>
                <a:latin typeface="Arial" panose="020B0604020202020204" pitchFamily="34" charset="0"/>
                <a:cs typeface="Arial" panose="020B0604020202020204" pitchFamily="34" charset="0"/>
              </a:rPr>
              <a:t>Gaujas UBA nacionālas nozīmes plūdu riska teritorijas </a:t>
            </a:r>
            <a:endParaRPr lang="en-US" sz="32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5724941" y="2995384"/>
            <a:ext cx="3314700" cy="1569660"/>
          </a:xfrm>
          <a:prstGeom prst="rect">
            <a:avLst/>
          </a:prstGeom>
        </p:spPr>
        <p:txBody>
          <a:bodyPr wrap="square">
            <a:spAutoFit/>
          </a:bodyPr>
          <a:lstStyle/>
          <a:p>
            <a:pPr marL="342900" indent="-342900">
              <a:lnSpc>
                <a:spcPct val="150000"/>
              </a:lnSpc>
              <a:buFont typeface="+mj-lt"/>
              <a:buAutoNum type="arabicPeriod"/>
            </a:pPr>
            <a:r>
              <a:rPr lang="lv-LV" sz="1600" dirty="0">
                <a:latin typeface="Arial" panose="020B0604020202020204" pitchFamily="34" charset="0"/>
                <a:cs typeface="Arial" panose="020B0604020202020204" pitchFamily="34" charset="0"/>
              </a:rPr>
              <a:t>Gauja</a:t>
            </a:r>
            <a:r>
              <a:rPr lang="en-US" sz="1600" dirty="0">
                <a:latin typeface="Arial" panose="020B0604020202020204" pitchFamily="34" charset="0"/>
                <a:cs typeface="Arial" panose="020B0604020202020204" pitchFamily="34" charset="0"/>
              </a:rPr>
              <a:t> (</a:t>
            </a:r>
            <a:r>
              <a:rPr lang="lv-LV" sz="1600" dirty="0">
                <a:latin typeface="Arial" panose="020B0604020202020204" pitchFamily="34" charset="0"/>
                <a:cs typeface="Arial" panose="020B0604020202020204" pitchFamily="34" charset="0"/>
              </a:rPr>
              <a:t>RJL</a:t>
            </a:r>
            <a:r>
              <a:rPr lang="en-US" sz="1600" dirty="0">
                <a:latin typeface="Arial" panose="020B0604020202020204" pitchFamily="34" charset="0"/>
                <a:cs typeface="Arial" panose="020B0604020202020204" pitchFamily="34" charset="0"/>
              </a:rPr>
              <a:t>)</a:t>
            </a:r>
            <a:r>
              <a:rPr lang="lv-LV" sz="1600" dirty="0">
                <a:latin typeface="Arial" panose="020B0604020202020204" pitchFamily="34" charset="0"/>
                <a:cs typeface="Arial" panose="020B0604020202020204" pitchFamily="34" charset="0"/>
              </a:rPr>
              <a:t> – Carnikavas novads</a:t>
            </a:r>
          </a:p>
          <a:p>
            <a:pPr marL="342900" indent="-342900">
              <a:lnSpc>
                <a:spcPct val="150000"/>
              </a:lnSpc>
              <a:buFont typeface="+mj-lt"/>
              <a:buAutoNum type="arabicPeriod"/>
            </a:pPr>
            <a:r>
              <a:rPr lang="lv-LV" sz="1600" dirty="0">
                <a:latin typeface="Arial" panose="020B0604020202020204" pitchFamily="34" charset="0"/>
                <a:cs typeface="Arial" panose="020B0604020202020204" pitchFamily="34" charset="0"/>
              </a:rPr>
              <a:t>Gauja (RJL) – Ādažu novads</a:t>
            </a:r>
          </a:p>
          <a:p>
            <a:pPr marL="342900" indent="-342900">
              <a:lnSpc>
                <a:spcPct val="150000"/>
              </a:lnSpc>
              <a:buFont typeface="+mj-lt"/>
              <a:buAutoNum type="arabicPeriod"/>
            </a:pPr>
            <a:r>
              <a:rPr lang="lv-LV" sz="1600" u="sng" dirty="0">
                <a:latin typeface="Arial" panose="020B0604020202020204" pitchFamily="34" charset="0"/>
                <a:cs typeface="Arial" panose="020B0604020202020204" pitchFamily="34" charset="0"/>
              </a:rPr>
              <a:t>Gauja - Valmiera</a:t>
            </a:r>
          </a:p>
        </p:txBody>
      </p:sp>
      <p:pic>
        <p:nvPicPr>
          <p:cNvPr id="8" name="Picture 7"/>
          <p:cNvPicPr/>
          <p:nvPr/>
        </p:nvPicPr>
        <p:blipFill>
          <a:blip r:embed="rId3">
            <a:extLst>
              <a:ext uri="{28A0092B-C50C-407E-A947-70E740481C1C}">
                <a14:useLocalDpi xmlns:a14="http://schemas.microsoft.com/office/drawing/2010/main"/>
              </a:ext>
            </a:extLst>
          </a:blip>
          <a:stretch>
            <a:fillRect/>
          </a:stretch>
        </p:blipFill>
        <p:spPr>
          <a:xfrm>
            <a:off x="104359" y="1776248"/>
            <a:ext cx="5539696" cy="4007933"/>
          </a:xfrm>
          <a:prstGeom prst="rect">
            <a:avLst/>
          </a:prstGeom>
        </p:spPr>
      </p:pic>
    </p:spTree>
    <p:extLst>
      <p:ext uri="{BB962C8B-B14F-4D97-AF65-F5344CB8AC3E}">
        <p14:creationId xmlns:p14="http://schemas.microsoft.com/office/powerpoint/2010/main" val="3827364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0984" y="264934"/>
            <a:ext cx="7397261" cy="5814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lv-LV" sz="3200" dirty="0">
                <a:solidFill>
                  <a:schemeClr val="bg1"/>
                </a:solidFill>
                <a:latin typeface="Arial" panose="020B0604020202020204" pitchFamily="34" charset="0"/>
                <a:cs typeface="Arial" panose="020B0604020202020204" pitchFamily="34" charset="0"/>
              </a:rPr>
              <a:t>Gaujas UBA nacionālas nozīmes plūdu riska teritorijas</a:t>
            </a:r>
            <a:endParaRPr lang="en-US" sz="32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15159" y="1289852"/>
            <a:ext cx="3988554" cy="5355312"/>
          </a:xfrm>
          <a:prstGeom prst="rect">
            <a:avLst/>
          </a:prstGeom>
          <a:noFill/>
        </p:spPr>
        <p:txBody>
          <a:bodyPr wrap="square" rtlCol="0">
            <a:spAutoFit/>
          </a:bodyPr>
          <a:lstStyle/>
          <a:p>
            <a:pPr algn="just"/>
            <a:r>
              <a:rPr lang="lv-LV" dirty="0">
                <a:latin typeface="Arial" panose="020B0604020202020204" pitchFamily="34" charset="0"/>
                <a:cs typeface="Arial" panose="020B0604020202020204" pitchFamily="34" charset="0"/>
              </a:rPr>
              <a:t>Gaujas UBA </a:t>
            </a:r>
            <a:r>
              <a:rPr lang="lv-LV" b="1" dirty="0">
                <a:latin typeface="Arial" panose="020B0604020202020204" pitchFamily="34" charset="0"/>
                <a:cs typeface="Arial" panose="020B0604020202020204" pitchFamily="34" charset="0"/>
              </a:rPr>
              <a:t>augstākie plūdu riski </a:t>
            </a:r>
            <a:r>
              <a:rPr lang="lv-LV" dirty="0">
                <a:latin typeface="Arial" panose="020B0604020202020204" pitchFamily="34" charset="0"/>
                <a:cs typeface="Arial" panose="020B0604020202020204" pitchFamily="34" charset="0"/>
              </a:rPr>
              <a:t>ir saistīti ar </a:t>
            </a:r>
            <a:r>
              <a:rPr lang="lv-LV" u="sng" dirty="0">
                <a:latin typeface="Arial" panose="020B0604020202020204" pitchFamily="34" charset="0"/>
                <a:cs typeface="Arial" panose="020B0604020202020204" pitchFamily="34" charset="0"/>
              </a:rPr>
              <a:t>apdraudētajiem iedzīvotājiem</a:t>
            </a:r>
            <a:r>
              <a:rPr lang="lv-LV" dirty="0">
                <a:latin typeface="Arial" panose="020B0604020202020204" pitchFamily="34" charset="0"/>
                <a:cs typeface="Arial" panose="020B0604020202020204" pitchFamily="34" charset="0"/>
              </a:rPr>
              <a:t>. Valmieras pilsētā plūdu riskam pakļauto iedzīvotāju skaits pavasara plūdos ar mazu varbūtību (0.5%) ir vairāk nekā </a:t>
            </a:r>
          </a:p>
          <a:p>
            <a:pPr algn="just"/>
            <a:r>
              <a:rPr lang="lv-LV" dirty="0">
                <a:latin typeface="Arial" panose="020B0604020202020204" pitchFamily="34" charset="0"/>
                <a:cs typeface="Arial" panose="020B0604020202020204" pitchFamily="34" charset="0"/>
              </a:rPr>
              <a:t>2 500 cilvēki.</a:t>
            </a:r>
          </a:p>
          <a:p>
            <a:pPr algn="just"/>
            <a:endParaRPr lang="lv-LV" sz="1200" dirty="0">
              <a:latin typeface="Arial" panose="020B0604020202020204" pitchFamily="34" charset="0"/>
              <a:cs typeface="Arial" panose="020B0604020202020204" pitchFamily="34" charset="0"/>
            </a:endParaRPr>
          </a:p>
          <a:p>
            <a:pPr algn="just"/>
            <a:r>
              <a:rPr lang="lv-LV" b="1" dirty="0">
                <a:latin typeface="Arial" panose="020B0604020202020204" pitchFamily="34" charset="0"/>
                <a:cs typeface="Arial" panose="020B0604020202020204" pitchFamily="34" charset="0"/>
              </a:rPr>
              <a:t>Vislielākie ekonomiskie zaudējumi </a:t>
            </a:r>
            <a:r>
              <a:rPr lang="lv-LV" dirty="0">
                <a:latin typeface="Arial" panose="020B0604020202020204" pitchFamily="34" charset="0"/>
                <a:cs typeface="Arial" panose="020B0604020202020204" pitchFamily="34" charset="0"/>
              </a:rPr>
              <a:t>ir saistīti ar apdraudēto </a:t>
            </a:r>
            <a:r>
              <a:rPr lang="lv-LV" u="sng" dirty="0">
                <a:latin typeface="Arial" panose="020B0604020202020204" pitchFamily="34" charset="0"/>
                <a:cs typeface="Arial" panose="020B0604020202020204" pitchFamily="34" charset="0"/>
              </a:rPr>
              <a:t>ēku atjaunošanu un ceļu rekonstrukciju</a:t>
            </a:r>
            <a:r>
              <a:rPr lang="lv-LV" dirty="0">
                <a:latin typeface="Arial" panose="020B0604020202020204" pitchFamily="34" charset="0"/>
                <a:cs typeface="Arial" panose="020B0604020202020204" pitchFamily="34" charset="0"/>
              </a:rPr>
              <a:t>. Kopumā pavasara plūdos ar mazu varbūtību potenciālie ekonomiskie zaudējumi Valmieras pilsētai var pārsniegt 1.07 milj. EUR, bet 200-gadīgajos jūras vējuzplūdos potenciālie ekonomiskie zaudējumi Carnikavas novadam var pārsniegt 1.33 milj. EUR.</a:t>
            </a:r>
            <a:endParaRPr lang="en-US" dirty="0">
              <a:latin typeface="Arial" panose="020B0604020202020204" pitchFamily="34" charset="0"/>
              <a:cs typeface="Arial" panose="020B0604020202020204" pitchFamily="34" charset="0"/>
            </a:endParaRPr>
          </a:p>
        </p:txBody>
      </p:sp>
      <p:grpSp>
        <p:nvGrpSpPr>
          <p:cNvPr id="3" name="Group 2"/>
          <p:cNvGrpSpPr/>
          <p:nvPr/>
        </p:nvGrpSpPr>
        <p:grpSpPr>
          <a:xfrm>
            <a:off x="4304969" y="1289852"/>
            <a:ext cx="2307961" cy="3041507"/>
            <a:chOff x="4784246" y="1383284"/>
            <a:chExt cx="2307961" cy="3013797"/>
          </a:xfrm>
        </p:grpSpPr>
        <p:pic>
          <p:nvPicPr>
            <p:cNvPr id="15" name="Attēls 2"/>
            <p:cNvPicPr/>
            <p:nvPr/>
          </p:nvPicPr>
          <p:blipFill>
            <a:blip r:embed="rId3" cstate="hqprint">
              <a:extLst>
                <a:ext uri="{28A0092B-C50C-407E-A947-70E740481C1C}">
                  <a14:useLocalDpi xmlns:a14="http://schemas.microsoft.com/office/drawing/2010/main"/>
                </a:ext>
              </a:extLst>
            </a:blip>
            <a:stretch>
              <a:fillRect/>
            </a:stretch>
          </p:blipFill>
          <p:spPr>
            <a:xfrm>
              <a:off x="4784246" y="1383284"/>
              <a:ext cx="2307961" cy="3013797"/>
            </a:xfrm>
            <a:prstGeom prst="rect">
              <a:avLst/>
            </a:prstGeom>
          </p:spPr>
        </p:pic>
        <p:sp>
          <p:nvSpPr>
            <p:cNvPr id="16" name="TextBox 15"/>
            <p:cNvSpPr txBox="1"/>
            <p:nvPr/>
          </p:nvSpPr>
          <p:spPr>
            <a:xfrm>
              <a:off x="5479221" y="1457727"/>
              <a:ext cx="1351460" cy="457459"/>
            </a:xfrm>
            <a:prstGeom prst="rect">
              <a:avLst/>
            </a:prstGeom>
            <a:noFill/>
          </p:spPr>
          <p:txBody>
            <a:bodyPr wrap="none" rtlCol="0">
              <a:spAutoFit/>
            </a:bodyPr>
            <a:lstStyle/>
            <a:p>
              <a:r>
                <a:rPr lang="lv-LV" sz="1200" b="1" dirty="0">
                  <a:latin typeface="Arial" panose="020B0604020202020204" pitchFamily="34" charset="0"/>
                  <a:cs typeface="Arial" panose="020B0604020202020204" pitchFamily="34" charset="0"/>
                </a:rPr>
                <a:t>Carnikavas nov.</a:t>
              </a:r>
            </a:p>
            <a:p>
              <a:r>
                <a:rPr lang="lv-LV" sz="1200" b="1" dirty="0">
                  <a:latin typeface="Arial" panose="020B0604020202020204" pitchFamily="34" charset="0"/>
                  <a:cs typeface="Arial" panose="020B0604020202020204" pitchFamily="34" charset="0"/>
                </a:rPr>
                <a:t>(pali)</a:t>
              </a:r>
              <a:endParaRPr lang="en-US" sz="1200" b="1" dirty="0">
                <a:latin typeface="Arial" panose="020B0604020202020204" pitchFamily="34" charset="0"/>
                <a:cs typeface="Arial" panose="020B0604020202020204" pitchFamily="34" charset="0"/>
              </a:endParaRPr>
            </a:p>
          </p:txBody>
        </p:sp>
      </p:grpSp>
      <p:grpSp>
        <p:nvGrpSpPr>
          <p:cNvPr id="4" name="Group 3"/>
          <p:cNvGrpSpPr/>
          <p:nvPr/>
        </p:nvGrpSpPr>
        <p:grpSpPr>
          <a:xfrm>
            <a:off x="6645822" y="1294044"/>
            <a:ext cx="2236575" cy="3033122"/>
            <a:chOff x="6653425" y="1192045"/>
            <a:chExt cx="2236575" cy="3033122"/>
          </a:xfrm>
        </p:grpSpPr>
        <p:pic>
          <p:nvPicPr>
            <p:cNvPr id="18" name="Picture 17"/>
            <p:cNvPicPr/>
            <p:nvPr/>
          </p:nvPicPr>
          <p:blipFill>
            <a:blip r:embed="rId4">
              <a:extLst>
                <a:ext uri="{28A0092B-C50C-407E-A947-70E740481C1C}">
                  <a14:useLocalDpi xmlns:a14="http://schemas.microsoft.com/office/drawing/2010/main"/>
                </a:ext>
              </a:extLst>
            </a:blip>
            <a:srcRect/>
            <a:stretch>
              <a:fillRect/>
            </a:stretch>
          </p:blipFill>
          <p:spPr bwMode="auto">
            <a:xfrm>
              <a:off x="6653425" y="1192045"/>
              <a:ext cx="2236575" cy="3033122"/>
            </a:xfrm>
            <a:prstGeom prst="rect">
              <a:avLst/>
            </a:prstGeom>
            <a:noFill/>
            <a:ln>
              <a:noFill/>
            </a:ln>
          </p:spPr>
        </p:pic>
        <p:sp>
          <p:nvSpPr>
            <p:cNvPr id="19" name="TextBox 18"/>
            <p:cNvSpPr txBox="1"/>
            <p:nvPr/>
          </p:nvSpPr>
          <p:spPr>
            <a:xfrm>
              <a:off x="6759425" y="1216814"/>
              <a:ext cx="815801" cy="276999"/>
            </a:xfrm>
            <a:prstGeom prst="rect">
              <a:avLst/>
            </a:prstGeom>
            <a:noFill/>
          </p:spPr>
          <p:txBody>
            <a:bodyPr wrap="none" rtlCol="0">
              <a:spAutoFit/>
            </a:bodyPr>
            <a:lstStyle/>
            <a:p>
              <a:r>
                <a:rPr lang="lv-LV" sz="1200" b="1" dirty="0">
                  <a:latin typeface="Arial" panose="020B0604020202020204" pitchFamily="34" charset="0"/>
                  <a:cs typeface="Arial" panose="020B0604020202020204" pitchFamily="34" charset="0"/>
                </a:rPr>
                <a:t>Valmiera</a:t>
              </a:r>
              <a:endParaRPr lang="en-US" sz="1200" b="1" dirty="0">
                <a:latin typeface="Arial" panose="020B0604020202020204" pitchFamily="34" charset="0"/>
                <a:cs typeface="Arial" panose="020B0604020202020204" pitchFamily="34" charset="0"/>
              </a:endParaRPr>
            </a:p>
          </p:txBody>
        </p:sp>
      </p:grpSp>
      <p:grpSp>
        <p:nvGrpSpPr>
          <p:cNvPr id="21" name="Group 20"/>
          <p:cNvGrpSpPr/>
          <p:nvPr/>
        </p:nvGrpSpPr>
        <p:grpSpPr>
          <a:xfrm>
            <a:off x="4469077" y="4368336"/>
            <a:ext cx="4016116" cy="2391324"/>
            <a:chOff x="4469077" y="4368336"/>
            <a:chExt cx="4016116" cy="2391324"/>
          </a:xfrm>
        </p:grpSpPr>
        <p:pic>
          <p:nvPicPr>
            <p:cNvPr id="17" name="Picture 16"/>
            <p:cNvPicPr/>
            <p:nvPr/>
          </p:nvPicPr>
          <p:blipFill>
            <a:blip r:embed="rId5">
              <a:extLst>
                <a:ext uri="{28A0092B-C50C-407E-A947-70E740481C1C}">
                  <a14:useLocalDpi xmlns:a14="http://schemas.microsoft.com/office/drawing/2010/main"/>
                </a:ext>
              </a:extLst>
            </a:blip>
            <a:stretch>
              <a:fillRect/>
            </a:stretch>
          </p:blipFill>
          <p:spPr>
            <a:xfrm>
              <a:off x="4469077" y="4368336"/>
              <a:ext cx="4016116" cy="2391324"/>
            </a:xfrm>
            <a:prstGeom prst="rect">
              <a:avLst/>
            </a:prstGeom>
          </p:spPr>
        </p:pic>
        <p:sp>
          <p:nvSpPr>
            <p:cNvPr id="20" name="TextBox 19"/>
            <p:cNvSpPr txBox="1"/>
            <p:nvPr/>
          </p:nvSpPr>
          <p:spPr>
            <a:xfrm>
              <a:off x="7060326" y="6174834"/>
              <a:ext cx="1407565" cy="276999"/>
            </a:xfrm>
            <a:prstGeom prst="rect">
              <a:avLst/>
            </a:prstGeom>
            <a:noFill/>
          </p:spPr>
          <p:txBody>
            <a:bodyPr wrap="none" rtlCol="0">
              <a:spAutoFit/>
            </a:bodyPr>
            <a:lstStyle/>
            <a:p>
              <a:r>
                <a:rPr lang="lv-LV" sz="1200" b="1" dirty="0">
                  <a:latin typeface="Arial" panose="020B0604020202020204" pitchFamily="34" charset="0"/>
                  <a:cs typeface="Arial" panose="020B0604020202020204" pitchFamily="34" charset="0"/>
                </a:rPr>
                <a:t>Ādažu nov. (pali)</a:t>
              </a:r>
              <a:endParaRPr lang="en-US" sz="1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53400872"/>
      </p:ext>
    </p:extLst>
  </p:cSld>
  <p:clrMapOvr>
    <a:masterClrMapping/>
  </p:clrMapOvr>
</p:sld>
</file>

<file path=ppt/theme/theme1.xml><?xml version="1.0" encoding="utf-8"?>
<a:theme xmlns:a="http://schemas.openxmlformats.org/drawingml/2006/main" name="1_Office Theme">
  <a:themeElements>
    <a:clrScheme name="LVGMC 1">
      <a:dk1>
        <a:srgbClr val="0D4A87"/>
      </a:dk1>
      <a:lt1>
        <a:srgbClr val="FFFFFF"/>
      </a:lt1>
      <a:dk2>
        <a:srgbClr val="58585A"/>
      </a:dk2>
      <a:lt2>
        <a:srgbClr val="FFFFFF"/>
      </a:lt2>
      <a:accent1>
        <a:srgbClr val="476698"/>
      </a:accent1>
      <a:accent2>
        <a:srgbClr val="22305F"/>
      </a:accent2>
      <a:accent3>
        <a:srgbClr val="758DB2"/>
      </a:accent3>
      <a:accent4>
        <a:srgbClr val="D1D9DD"/>
      </a:accent4>
      <a:accent5>
        <a:srgbClr val="797978"/>
      </a:accent5>
      <a:accent6>
        <a:srgbClr val="9A9A9A"/>
      </a:accent6>
      <a:hlink>
        <a:srgbClr val="758DB2"/>
      </a:hlink>
      <a:folHlink>
        <a:srgbClr val="DDDD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LVGMC 1">
      <a:dk1>
        <a:srgbClr val="0D4A87"/>
      </a:dk1>
      <a:lt1>
        <a:srgbClr val="FFFFFF"/>
      </a:lt1>
      <a:dk2>
        <a:srgbClr val="58585A"/>
      </a:dk2>
      <a:lt2>
        <a:srgbClr val="FFFFFF"/>
      </a:lt2>
      <a:accent1>
        <a:srgbClr val="476698"/>
      </a:accent1>
      <a:accent2>
        <a:srgbClr val="22305F"/>
      </a:accent2>
      <a:accent3>
        <a:srgbClr val="758DB2"/>
      </a:accent3>
      <a:accent4>
        <a:srgbClr val="D1D9DD"/>
      </a:accent4>
      <a:accent5>
        <a:srgbClr val="797978"/>
      </a:accent5>
      <a:accent6>
        <a:srgbClr val="9A9A9A"/>
      </a:accent6>
      <a:hlink>
        <a:srgbClr val="758DB2"/>
      </a:hlink>
      <a:folHlink>
        <a:srgbClr val="DDDD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1077</Words>
  <Application>Microsoft Office PowerPoint</Application>
  <PresentationFormat>Slaidrāde ekrānā (4:3)</PresentationFormat>
  <Paragraphs>184</Paragraphs>
  <Slides>13</Slides>
  <Notes>13</Notes>
  <HiddenSlides>0</HiddenSlides>
  <MMClips>0</MMClips>
  <ScaleCrop>false</ScaleCrop>
  <HeadingPairs>
    <vt:vector size="6" baseType="variant">
      <vt:variant>
        <vt:lpstr>Lietotie fonti</vt:lpstr>
      </vt:variant>
      <vt:variant>
        <vt:i4>2</vt:i4>
      </vt:variant>
      <vt:variant>
        <vt:lpstr>Dizains</vt:lpstr>
      </vt:variant>
      <vt:variant>
        <vt:i4>2</vt:i4>
      </vt:variant>
      <vt:variant>
        <vt:lpstr>Slaidu virsraksti</vt:lpstr>
      </vt:variant>
      <vt:variant>
        <vt:i4>13</vt:i4>
      </vt:variant>
    </vt:vector>
  </HeadingPairs>
  <TitlesOfParts>
    <vt:vector size="17" baseType="lpstr">
      <vt:lpstr>Arial</vt:lpstr>
      <vt:lpstr>Calibri</vt:lpstr>
      <vt:lpstr>1_Office Theme</vt:lpstr>
      <vt:lpstr>2_Office Theme</vt:lpstr>
      <vt:lpstr>PowerPoint prezentācija</vt:lpstr>
      <vt:lpstr>PowerPoint prezentācija</vt:lpstr>
      <vt:lpstr>SMART PIEEJA MĒRĶU UN PASĀKUMU SAGATAVOŠANĀ</vt:lpstr>
      <vt:lpstr>PLŪDU PLĀNOS IZVIRZĪTIE MĒRĶI Virsmērķis</vt:lpstr>
      <vt:lpstr>PLŪDU PLĀNOS IZVIRZĪTIE MĒRĶI Specifiskie mērķi </vt:lpstr>
      <vt:lpstr>PowerPoint prezentācija</vt:lpstr>
      <vt:lpstr>PowerPoint prezentācija</vt:lpstr>
      <vt:lpstr>PowerPoint prezentācija</vt:lpstr>
      <vt:lpstr>PowerPoint prezentācija</vt:lpstr>
      <vt:lpstr>PASĀKUMU PRIORITIZĀCIJAS SISTĒMA</vt:lpstr>
      <vt:lpstr>PowerPoint prezentācija</vt:lpstr>
      <vt:lpstr>PowerPoint prezentācija</vt:lpstr>
      <vt:lpstr>PALDIES PAR UZMANĪBU!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2015-05-06T17:46:38Z</dcterms:created>
  <dcterms:modified xsi:type="dcterms:W3CDTF">2021-06-29T06:42:04Z</dcterms:modified>
</cp:coreProperties>
</file>