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7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janis Valters" initials="KV" lastIdx="1" clrIdx="0">
    <p:extLst>
      <p:ext uri="{19B8F6BF-5375-455C-9EA6-DF929625EA0E}">
        <p15:presenceInfo xmlns:p15="http://schemas.microsoft.com/office/powerpoint/2012/main" userId="S-1-5-21-2191562613-2123947886-884410745-15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21D88-0DA3-4A35-8927-89FB101740E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0A457-AA3F-4D0A-A0D1-FB4DA575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3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00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87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898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19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52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42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561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21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388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3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74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5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9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93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2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0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08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F3EF7-C596-457E-8267-183A13F64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21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A3915C-F978-4F4F-9FE8-8CC3F1381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EEA5085F-05F3-45CF-8F4C-DBDA704D8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99F89FA-EFBA-44D4-92D9-AEDB3A07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ECAA2EB-AD1C-449F-BE50-769284D4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D054895-55E9-4143-A9A2-FBC705D2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015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747D0AB-0A19-4E25-B13C-32904B82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48D31B10-30D6-48F8-AA41-CC2BFC7E0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D1ED380-CACF-415D-8FE7-3215C033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16AA6B4-D20E-4970-8A0F-1E49E8E9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AA9ACE4-8DBE-416F-8772-BF74D9BF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810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81CBD559-22DA-4A2F-8D46-21EBBD3C1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9CAD51E-9350-40BA-A888-A9481B888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6503188-7450-457A-BED7-A415676A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46DEF1D-F2BD-497B-841C-41D10F3F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C44181C-554C-4193-85D9-AA9A6245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791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8045801-D49A-487D-ACA2-42527BE2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EF1ECCD-5AD8-42AD-91D8-88D6325FD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CB32F0E-109F-41E9-A17D-51228E86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C33895D-88E7-4B70-A6A5-017683A9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5051BCA-4BA5-48ED-9B60-33F1D6EC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74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2F9F312-A7F7-433D-A358-0C8663CE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3EFE71A-76A9-4D06-96E9-357DAE174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1DA60C1-E1AD-4C74-B87B-476AE32B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A96E66D-597E-4769-B0AB-D3D9D030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EDBFFFF-B613-41CD-8807-A98230F0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393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DF6A47E-9B3C-4D50-B9F3-73AE0CD8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4C89A83-62E7-4BEC-9468-651168EE3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6DEB10E-E1AA-4065-9348-9C57775D2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CA86A00-8FBB-44EE-88F9-D6D5EA6B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E65E180-46E5-462C-A429-3C2BF1D8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8E2D8D5-D798-453B-AD21-BA1B4E4E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704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9208EC3-2EE7-4353-992C-47B4E214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8D786E7-D663-4225-BAA0-77BF27F3A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20C5C2C-F8FF-4D09-9B1C-B220F91F9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5725B69-B8D5-4BCF-BC75-5C34D1C48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D3C5000-63A6-4D26-A277-F08D1E50F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954760FE-80FF-4C3C-B02A-E4C154A2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0FFC1FAC-A536-4B9B-87C7-3358DC22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AD554DEC-1A8F-4278-BAD8-F04BACDE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129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9DAC513-C79E-4D4C-9078-E526085C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53B5DBD4-5711-497F-A237-D36070C9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B02AEC6-FED9-42D9-A035-32C74812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2FC5A0E9-3543-47B5-8DEF-26E4358B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718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B85E5FFE-C2B1-48A2-9B09-20171024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D10DF24-BB2E-4B48-B6E8-55A4DF87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F664BF2-4CF4-443D-ACC4-29AAAA25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895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A83D26F-C575-4654-9F92-D3431779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E055B7D-A47C-41FA-842C-C165C54A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F864E5D1-CA7D-4386-97E4-2FE65BA70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F825E5D-8CC2-437C-BA49-C1D2585E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8945C26-882F-420F-A135-4C44C8C8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0CAE7B5-3F39-43E8-B17B-B795A578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444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25C41A6-85D9-4E89-A533-EF266B26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91F7FAA1-EA91-4691-BE8C-A33698264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BDB407D-6252-4CA4-B399-13A93EAF0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903294E-0140-45DA-9122-9A23C687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9B73AB1-CA5C-42F5-BA7B-2A81881E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362CD6F-E731-4302-B93A-BD2FA2F7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58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48AD895B-4C90-4AB8-9E60-D5F499C5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D8EFEA3-1195-421C-BDA6-5978A4CFA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09687B8-F064-4D8F-9C48-BBEDF1C50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B57D-910F-467D-80D1-5A8D2482B7AE}" type="datetime1">
              <a:rPr lang="en-US" smtClean="0"/>
              <a:t>6/29/2021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230A337-48EB-47E6-AED6-E8A5B65AD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4237A18-EF8E-4348-9DF5-5D2D4D64C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/Documents/JAMUNA/DARBS/VECIE%20FAILI/LVVGMC/stila%20gramata/LVGMC_IDENTITATE_DARBA%20FAILI/ELEKTRONISKIE%20MEDIJI/PPT%20PREZENTA%CC%84CIJA/pilnais%20logo-01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33475" y="1377432"/>
            <a:ext cx="9801225" cy="28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800" b="1" cap="all" dirty="0">
                <a:solidFill>
                  <a:srgbClr val="0D4A87"/>
                </a:solidFill>
              </a:rPr>
              <a:t>DAUGAVAS UN GAUJAS UPJU BASEINU APGABALU APSAIMNIEKOŠANAS un plūdu riska pārvaldības PLĀNI 2022.-2027. GADAM</a:t>
            </a:r>
          </a:p>
        </p:txBody>
      </p:sp>
      <p:pic>
        <p:nvPicPr>
          <p:cNvPr id="2" name="pilnais logo-01.png" descr="/Users/an/Documents/JAMUNA/DARBS/VECIE FAILI/LVVGMC/stila gramata/LVGMC_IDENTITATE_DARBA FAILI/ELEKTRONISKIE MEDIJI/PPT PREZENTĀCIJA/pilnais logo-01.pn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965" y="561368"/>
            <a:ext cx="3846096" cy="92686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7A1E358-842C-48E3-AAE9-8D85CA5B5F25}"/>
              </a:ext>
            </a:extLst>
          </p:cNvPr>
          <p:cNvSpPr txBox="1">
            <a:spLocks/>
          </p:cNvSpPr>
          <p:nvPr/>
        </p:nvSpPr>
        <p:spPr>
          <a:xfrm>
            <a:off x="2509169" y="5480568"/>
            <a:ext cx="7173663" cy="137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lv-LV" sz="2400" b="1" cap="all" dirty="0">
              <a:solidFill>
                <a:srgbClr val="0D4A87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D4A87"/>
                </a:solidFill>
                <a:latin typeface="Calibri"/>
              </a:rPr>
              <a:t> </a:t>
            </a:r>
            <a:r>
              <a:rPr lang="lv-LV" sz="1800" dirty="0">
                <a:solidFill>
                  <a:srgbClr val="0D4A87"/>
                </a:solidFill>
                <a:latin typeface="Calibri"/>
              </a:rPr>
              <a:t>Baseinu Konsultatīvas Padomes sanāksme</a:t>
            </a:r>
            <a:endParaRPr lang="lv-LV" sz="1800" b="1" cap="all" dirty="0">
              <a:solidFill>
                <a:srgbClr val="0D4A87"/>
              </a:solidFill>
              <a:latin typeface="Calibri"/>
            </a:endParaRPr>
          </a:p>
          <a:p>
            <a:pPr marL="0" indent="0" algn="ctr">
              <a:buNone/>
              <a:defRPr/>
            </a:pPr>
            <a:r>
              <a:rPr lang="lv-LV" sz="1800" b="1" cap="all" dirty="0">
                <a:solidFill>
                  <a:srgbClr val="0D4A87"/>
                </a:solidFill>
                <a:latin typeface="Calibri"/>
              </a:rPr>
              <a:t>29.06.2021.</a:t>
            </a:r>
            <a:endParaRPr lang="en-US" sz="1800" b="1" cap="all" dirty="0">
              <a:solidFill>
                <a:srgbClr val="0D4A87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C3242D-0D0F-40C1-A5D7-25F4967A2B99}"/>
              </a:ext>
            </a:extLst>
          </p:cNvPr>
          <p:cNvSpPr txBox="1">
            <a:spLocks/>
          </p:cNvSpPr>
          <p:nvPr/>
        </p:nvSpPr>
        <p:spPr>
          <a:xfrm>
            <a:off x="4362451" y="3927386"/>
            <a:ext cx="3667123" cy="81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100" b="1" cap="all" dirty="0">
                <a:solidFill>
                  <a:srgbClr val="0D4A87"/>
                </a:solidFill>
              </a:rPr>
              <a:t>PAZEMES ŪDEŅI</a:t>
            </a:r>
          </a:p>
        </p:txBody>
      </p:sp>
    </p:spTree>
    <p:extLst>
      <p:ext uri="{BB962C8B-B14F-4D97-AF65-F5344CB8AC3E}">
        <p14:creationId xmlns:p14="http://schemas.microsoft.com/office/powerpoint/2010/main" val="5015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531E3D9-679A-4A9D-A49C-08E46952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0407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Metodiskie jauninājumi </a:t>
            </a:r>
            <a:r>
              <a:rPr lang="lv-LV" sz="2200" b="1" dirty="0">
                <a:solidFill>
                  <a:srgbClr val="0D4A87"/>
                </a:solidFill>
              </a:rPr>
              <a:t>(3)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1A85A3-FCD2-41C6-B61F-BB453C3ED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346"/>
            <a:ext cx="5026891" cy="4160509"/>
          </a:xfrm>
        </p:spPr>
        <p:txBody>
          <a:bodyPr>
            <a:normAutofit/>
          </a:bodyPr>
          <a:lstStyle/>
          <a:p>
            <a:pPr algn="just"/>
            <a:r>
              <a:rPr lang="lv-LV" sz="2000" dirty="0"/>
              <a:t>Projekta </a:t>
            </a:r>
            <a:r>
              <a:rPr lang="lv-LV" sz="2000" dirty="0" err="1"/>
              <a:t>GroundEco</a:t>
            </a:r>
            <a:r>
              <a:rPr lang="lv-LV" sz="2000" dirty="0"/>
              <a:t> ietvaros </a:t>
            </a:r>
            <a:r>
              <a:rPr lang="lv-LV" sz="2000" b="1" dirty="0"/>
              <a:t>tika izstrādāta metodika</a:t>
            </a:r>
            <a:r>
              <a:rPr lang="lv-LV" sz="2000" dirty="0"/>
              <a:t> </a:t>
            </a:r>
            <a:r>
              <a:rPr lang="lv-LV" sz="2000" b="1" dirty="0">
                <a:solidFill>
                  <a:srgbClr val="0070C0"/>
                </a:solidFill>
              </a:rPr>
              <a:t>no pazemes ūdeņiem atkarīgo sauszemes ekosistēmu (PŪSSE) identificēšanai un novērtēšanai Gaujas-Koivas pārrobežu upju baseinā</a:t>
            </a:r>
            <a:r>
              <a:rPr lang="lv-LV" sz="2000" dirty="0"/>
              <a:t>:</a:t>
            </a:r>
          </a:p>
          <a:p>
            <a:pPr lvl="1" algn="just"/>
            <a:r>
              <a:rPr lang="lv-LV" sz="1600" dirty="0"/>
              <a:t>minētā projekta ietvaros </a:t>
            </a:r>
            <a:r>
              <a:rPr lang="lv-LV" sz="1600" b="1" dirty="0"/>
              <a:t>tika veikta arī šo ekosistēmu identificēšana Gaujas-Koivas pārrobežu upju baseinā;</a:t>
            </a:r>
          </a:p>
          <a:p>
            <a:pPr lvl="1" algn="just"/>
            <a:r>
              <a:rPr lang="lv-LV" sz="1600" dirty="0"/>
              <a:t>projekta WaterAct ietvaros (noslēgsies 2022.gadā) pēc šīs pašas metodikas </a:t>
            </a:r>
            <a:r>
              <a:rPr lang="lv-LV" sz="1600" b="1" i="1" u="sng" dirty="0"/>
              <a:t>tiks</a:t>
            </a:r>
            <a:r>
              <a:rPr lang="lv-LV" sz="1600" b="1" dirty="0"/>
              <a:t> veikta minēto ekosistēmu identificēšana  Salacas-Salatsi pārrobežu upju baseinā;</a:t>
            </a:r>
          </a:p>
          <a:p>
            <a:pPr lvl="1" algn="just"/>
            <a:r>
              <a:rPr lang="lv-LV" sz="1600" dirty="0"/>
              <a:t>tāpat projekta WaterAct ietvaros </a:t>
            </a:r>
            <a:r>
              <a:rPr lang="lv-LV" sz="1600" b="1" i="1" u="sng" dirty="0"/>
              <a:t>tiks</a:t>
            </a:r>
            <a:r>
              <a:rPr lang="lv-LV" sz="1600" b="1" dirty="0"/>
              <a:t> veikta identificēto ekosistēmu novērtēšana gan Gaujas/Koivas, gan Salacas-Salatsi pārrobežu upju baseinos.</a:t>
            </a:r>
          </a:p>
          <a:p>
            <a:pPr lvl="1" algn="just"/>
            <a:endParaRPr lang="lv-LV" sz="1600" dirty="0"/>
          </a:p>
          <a:p>
            <a:pPr lvl="1" algn="just"/>
            <a:endParaRPr lang="lv-LV" sz="12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  <a:p>
            <a:pPr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9C1614C-6A08-4DEF-A300-211882E14CBB}"/>
              </a:ext>
            </a:extLst>
          </p:cNvPr>
          <p:cNvSpPr txBox="1">
            <a:spLocks/>
          </p:cNvSpPr>
          <p:nvPr/>
        </p:nvSpPr>
        <p:spPr>
          <a:xfrm>
            <a:off x="6326911" y="1705534"/>
            <a:ext cx="5026891" cy="4150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lv-LV" sz="1800" dirty="0"/>
              <a:t>LVAF projekta</a:t>
            </a:r>
            <a:r>
              <a:rPr lang="lv-LV" sz="1800" dirty="0">
                <a:solidFill>
                  <a:srgbClr val="0070C0"/>
                </a:solidFill>
              </a:rPr>
              <a:t> </a:t>
            </a:r>
            <a:r>
              <a:rPr lang="lv-LV" sz="1800" dirty="0"/>
              <a:t>ietvaros:</a:t>
            </a:r>
          </a:p>
          <a:p>
            <a:pPr lvl="1" algn="just">
              <a:spcBef>
                <a:spcPts val="600"/>
              </a:spcBef>
            </a:pPr>
            <a:r>
              <a:rPr lang="lv-LV" sz="1800" b="1" i="1" u="sng" dirty="0"/>
              <a:t>tiks</a:t>
            </a:r>
            <a:r>
              <a:rPr lang="lv-LV" sz="1800" b="1" dirty="0"/>
              <a:t> izstrādātas metodikas </a:t>
            </a:r>
            <a:r>
              <a:rPr lang="lv-LV" sz="1800" b="1" dirty="0">
                <a:solidFill>
                  <a:srgbClr val="0070C0"/>
                </a:solidFill>
              </a:rPr>
              <a:t>gan no pazemes ūdeņiem atkarīgo sauszemes ekosistēmu </a:t>
            </a:r>
            <a:r>
              <a:rPr lang="lv-LV" sz="1800" dirty="0"/>
              <a:t>(</a:t>
            </a:r>
            <a:r>
              <a:rPr lang="lv-LV" sz="1800" b="1" dirty="0"/>
              <a:t>ārpus Gaujas-Koivas un Salacas-Salatsi pārrobežu upju baseiniem</a:t>
            </a:r>
            <a:r>
              <a:rPr lang="lv-LV" sz="1800" dirty="0"/>
              <a:t>), </a:t>
            </a:r>
            <a:r>
              <a:rPr lang="lv-LV" sz="1800" b="1" dirty="0">
                <a:solidFill>
                  <a:srgbClr val="0070C0"/>
                </a:solidFill>
              </a:rPr>
              <a:t>gan ar pazemes ūdeņiem saistīto saldūdens ekosistēmu</a:t>
            </a:r>
            <a:r>
              <a:rPr lang="lv-LV" sz="1800" dirty="0"/>
              <a:t> (</a:t>
            </a:r>
            <a:r>
              <a:rPr lang="lv-LV" sz="1800" b="1" dirty="0"/>
              <a:t>visā Latvijas teritorijā</a:t>
            </a:r>
            <a:r>
              <a:rPr lang="lv-LV" sz="1800" dirty="0"/>
              <a:t>) </a:t>
            </a:r>
            <a:r>
              <a:rPr lang="lv-LV" sz="1800" b="1" dirty="0"/>
              <a:t>identificēšanai;</a:t>
            </a:r>
          </a:p>
          <a:p>
            <a:pPr lvl="1" algn="just">
              <a:spcBef>
                <a:spcPts val="600"/>
              </a:spcBef>
            </a:pPr>
            <a:r>
              <a:rPr lang="lv-LV" sz="1800" b="1" i="1" u="sng" dirty="0"/>
              <a:t>tiks</a:t>
            </a:r>
            <a:r>
              <a:rPr lang="lv-LV" sz="1800" b="1" dirty="0"/>
              <a:t> identificētas iepriekš minētās abu veidu ekosistēmas Latvijas teritorijā</a:t>
            </a:r>
            <a:r>
              <a:rPr lang="lv-LV" sz="1800" dirty="0"/>
              <a:t>,</a:t>
            </a:r>
            <a:r>
              <a:rPr lang="lv-LV" sz="1800" b="1" dirty="0"/>
              <a:t> </a:t>
            </a:r>
            <a:r>
              <a:rPr lang="lv-LV" sz="1800" dirty="0"/>
              <a:t>atbilstoši iepriekš minētajam teritoriālajam sadalījumam;</a:t>
            </a:r>
          </a:p>
          <a:p>
            <a:pPr lvl="1" algn="just">
              <a:spcBef>
                <a:spcPts val="600"/>
              </a:spcBef>
            </a:pPr>
            <a:r>
              <a:rPr lang="lv-LV" sz="1800" b="1" i="1" u="sng" dirty="0"/>
              <a:t>tiks</a:t>
            </a:r>
            <a:r>
              <a:rPr lang="lv-LV" sz="1800" b="1" dirty="0"/>
              <a:t> izstrādātas metodikas </a:t>
            </a:r>
            <a:r>
              <a:rPr lang="lv-LV" sz="1800" dirty="0"/>
              <a:t>un pēc tām arī </a:t>
            </a:r>
            <a:r>
              <a:rPr lang="lv-LV" sz="1800" b="1" dirty="0"/>
              <a:t>novērtēts minēto ekosistēmu stāvoklis Latvijas teritorijā</a:t>
            </a:r>
            <a:r>
              <a:rPr lang="lv-LV" sz="1800" dirty="0"/>
              <a:t>,</a:t>
            </a:r>
            <a:r>
              <a:rPr lang="lv-LV" sz="1800" b="1" dirty="0"/>
              <a:t> </a:t>
            </a:r>
            <a:r>
              <a:rPr lang="lv-LV" sz="1800" dirty="0"/>
              <a:t>atbilstoši iepriekš minētajam teritoriālajam sadalījumam.</a:t>
            </a:r>
          </a:p>
          <a:p>
            <a:pPr lvl="1" algn="just"/>
            <a:endParaRPr lang="lv-LV" sz="1600" dirty="0"/>
          </a:p>
          <a:p>
            <a:pPr lvl="1" algn="just"/>
            <a:endParaRPr lang="lv-LV" sz="1600" b="1" dirty="0"/>
          </a:p>
          <a:p>
            <a:pPr lvl="1"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2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  <a:p>
            <a:pPr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208366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55B587-2591-4E40-A775-BB5AC9BD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Slodzes - punktveida </a:t>
            </a:r>
            <a:r>
              <a:rPr lang="lv-LV" sz="2200" b="1" dirty="0">
                <a:solidFill>
                  <a:srgbClr val="0D4A87"/>
                </a:solidFill>
              </a:rPr>
              <a:t>(1)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969427-5130-42C2-BD84-8A06CA322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824"/>
            <a:ext cx="5257800" cy="4801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lv-LV" sz="2400" b="1" dirty="0">
                <a:solidFill>
                  <a:srgbClr val="0070C0"/>
                </a:solidFill>
              </a:rPr>
              <a:t>Daugavas upju baseinu apgabals</a:t>
            </a:r>
          </a:p>
          <a:p>
            <a:pPr algn="just"/>
            <a:r>
              <a:rPr lang="lv-LV" sz="2400" b="1" dirty="0">
                <a:solidFill>
                  <a:srgbClr val="00B050"/>
                </a:solidFill>
              </a:rPr>
              <a:t>Punktveida slodze</a:t>
            </a:r>
          </a:p>
          <a:p>
            <a:pPr lvl="1" algn="just"/>
            <a:r>
              <a:rPr lang="lv-LV" sz="2000" b="1" dirty="0">
                <a:solidFill>
                  <a:srgbClr val="FF0000"/>
                </a:solidFill>
              </a:rPr>
              <a:t>Būtiska</a:t>
            </a:r>
            <a:r>
              <a:rPr lang="lv-LV" sz="2000" dirty="0"/>
              <a:t> – PŪO Q1, A7 un A8;</a:t>
            </a:r>
          </a:p>
          <a:p>
            <a:pPr lvl="1" algn="just"/>
            <a:r>
              <a:rPr lang="lv-LV" sz="2000" b="1" dirty="0"/>
              <a:t>Piesārņojums</a:t>
            </a:r>
            <a:r>
              <a:rPr lang="lv-LV" sz="2000" dirty="0"/>
              <a:t> konstatēts </a:t>
            </a:r>
            <a:r>
              <a:rPr lang="lv-LV" sz="2000" b="1" dirty="0"/>
              <a:t>lokāli</a:t>
            </a:r>
            <a:r>
              <a:rPr lang="lv-LV" sz="2000" dirty="0"/>
              <a:t> tikai </a:t>
            </a:r>
            <a:r>
              <a:rPr lang="lv-LV" sz="2000" b="1" dirty="0"/>
              <a:t>gruntsūdeņos </a:t>
            </a:r>
            <a:r>
              <a:rPr lang="lv-LV" sz="2000" dirty="0"/>
              <a:t>ar </a:t>
            </a:r>
            <a:r>
              <a:rPr lang="lv-LV" sz="2000" b="1" dirty="0"/>
              <a:t>naftas produktiem </a:t>
            </a:r>
            <a:r>
              <a:rPr lang="lv-LV" sz="2000" dirty="0"/>
              <a:t>un </a:t>
            </a:r>
            <a:r>
              <a:rPr lang="lv-LV" sz="2000" b="1" dirty="0"/>
              <a:t>smagajiem metāliem;</a:t>
            </a:r>
          </a:p>
          <a:p>
            <a:pPr lvl="1" algn="just"/>
            <a:r>
              <a:rPr lang="lv-LV" sz="2000" dirty="0"/>
              <a:t>Visos minētajos PŪO slodze atzīta par būtisku </a:t>
            </a:r>
            <a:r>
              <a:rPr lang="lv-LV" sz="2000" b="1" dirty="0"/>
              <a:t>pēc piesardzības principa:</a:t>
            </a:r>
          </a:p>
          <a:p>
            <a:pPr lvl="2" algn="just"/>
            <a:r>
              <a:rPr lang="lv-LV" sz="1600" b="1" dirty="0"/>
              <a:t>PŪO Q1 </a:t>
            </a:r>
            <a:r>
              <a:rPr lang="lv-LV" sz="1600" dirty="0"/>
              <a:t>- </a:t>
            </a:r>
            <a:r>
              <a:rPr lang="lv-LV" sz="1600" b="1" dirty="0"/>
              <a:t>tuvumā atrodas riska PŪO Q2</a:t>
            </a:r>
            <a:r>
              <a:rPr lang="lv-LV" sz="1600" dirty="0"/>
              <a:t>, kas nodrošina daļu centralizētās ūdensapgādes Rīgā;</a:t>
            </a:r>
          </a:p>
          <a:p>
            <a:pPr lvl="2" algn="just"/>
            <a:r>
              <a:rPr lang="lv-LV" sz="1600" b="1" dirty="0"/>
              <a:t>PŪO A7 </a:t>
            </a:r>
            <a:r>
              <a:rPr lang="lv-LV" sz="1600" dirty="0"/>
              <a:t>- </a:t>
            </a:r>
            <a:r>
              <a:rPr lang="lv-LV" sz="1600" b="1" dirty="0"/>
              <a:t>hidroģeoloģiskie apstākļi </a:t>
            </a:r>
            <a:r>
              <a:rPr lang="lv-LV" sz="1600" dirty="0"/>
              <a:t>ir </a:t>
            </a:r>
            <a:r>
              <a:rPr lang="lv-LV" sz="1600" b="1" dirty="0"/>
              <a:t>labvēlīgi piesārņojuma migrācijai dziļākos ūdens nesējslāņos</a:t>
            </a:r>
            <a:r>
              <a:rPr lang="lv-LV" sz="1600" dirty="0"/>
              <a:t> un iespējamo negatīvo ietekmi uz Daugavpils pilsētas ūdensapgādes vietām;</a:t>
            </a:r>
          </a:p>
          <a:p>
            <a:pPr lvl="2" algn="just"/>
            <a:r>
              <a:rPr lang="lv-LV" sz="1600" b="1" dirty="0"/>
              <a:t>PŪO A8 </a:t>
            </a:r>
            <a:r>
              <a:rPr lang="lv-LV" sz="1600" dirty="0"/>
              <a:t>-  </a:t>
            </a:r>
            <a:r>
              <a:rPr lang="lv-LV" sz="1600" b="1" dirty="0"/>
              <a:t>piesārņojošo vietu koncentrācija</a:t>
            </a:r>
            <a:r>
              <a:rPr lang="lv-LV" sz="1600" dirty="0"/>
              <a:t> un reģionālo, kā arī lokālo </a:t>
            </a:r>
            <a:r>
              <a:rPr lang="lv-LV" sz="1600" b="1" dirty="0"/>
              <a:t>depresijas piltuvju izplatība</a:t>
            </a:r>
            <a:r>
              <a:rPr lang="lv-LV" sz="1600" dirty="0"/>
              <a:t> un </a:t>
            </a:r>
            <a:r>
              <a:rPr lang="lv-LV" sz="1600" b="1" dirty="0"/>
              <a:t>potenciālais risks ūdens ieguves vietām.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13634C-2F01-4440-AD36-C50BA5B74C36}"/>
              </a:ext>
            </a:extLst>
          </p:cNvPr>
          <p:cNvSpPr txBox="1">
            <a:spLocks/>
          </p:cNvSpPr>
          <p:nvPr/>
        </p:nvSpPr>
        <p:spPr>
          <a:xfrm>
            <a:off x="6329517" y="1581571"/>
            <a:ext cx="5257800" cy="284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sz="2400" b="1" dirty="0">
                <a:solidFill>
                  <a:srgbClr val="0070C0"/>
                </a:solidFill>
              </a:rPr>
              <a:t>Gaujas upju baseinu apgabals</a:t>
            </a:r>
          </a:p>
          <a:p>
            <a:pPr algn="just"/>
            <a:r>
              <a:rPr lang="lv-LV" sz="2400" b="1" dirty="0">
                <a:solidFill>
                  <a:srgbClr val="00B050"/>
                </a:solidFill>
              </a:rPr>
              <a:t>Punktveida slodze</a:t>
            </a:r>
          </a:p>
          <a:p>
            <a:pPr lvl="1" algn="just"/>
            <a:r>
              <a:rPr lang="lv-LV" sz="2000" b="1" dirty="0">
                <a:solidFill>
                  <a:srgbClr val="FF0000"/>
                </a:solidFill>
              </a:rPr>
              <a:t>Būtiska</a:t>
            </a:r>
            <a:r>
              <a:rPr lang="lv-LV" sz="2000" dirty="0"/>
              <a:t> – riska PŪO A11;</a:t>
            </a:r>
          </a:p>
          <a:p>
            <a:pPr lvl="1" algn="just"/>
            <a:r>
              <a:rPr lang="lv-LV" sz="2000" b="1" dirty="0"/>
              <a:t>Inčukalna sērskābo gudrona dīķu</a:t>
            </a:r>
            <a:r>
              <a:rPr lang="lv-LV" sz="2000" dirty="0"/>
              <a:t> radītā lokālā </a:t>
            </a:r>
            <a:r>
              <a:rPr lang="lv-LV" sz="2000" b="1" dirty="0"/>
              <a:t>slodze uz gruntsūdeņiem, spiedienūdeņiem</a:t>
            </a:r>
            <a:r>
              <a:rPr lang="lv-LV" sz="2000" dirty="0"/>
              <a:t> un </a:t>
            </a:r>
            <a:r>
              <a:rPr lang="lv-LV" sz="2000" b="1" i="1" dirty="0"/>
              <a:t>potenciāli</a:t>
            </a:r>
            <a:r>
              <a:rPr lang="lv-LV" sz="2000" dirty="0"/>
              <a:t> nākotnē arī uz </a:t>
            </a:r>
            <a:r>
              <a:rPr lang="lv-LV" sz="2000" b="1" dirty="0"/>
              <a:t>Gaujas upes kvalitāti.</a:t>
            </a:r>
          </a:p>
        </p:txBody>
      </p:sp>
    </p:spTree>
    <p:extLst>
      <p:ext uri="{BB962C8B-B14F-4D97-AF65-F5344CB8AC3E}">
        <p14:creationId xmlns:p14="http://schemas.microsoft.com/office/powerpoint/2010/main" val="50824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9512D94-041A-4A7E-99DC-10F015E5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Slodzes – difūzā un ieguves </a:t>
            </a:r>
            <a:r>
              <a:rPr lang="lv-LV" sz="2200" b="1" dirty="0">
                <a:solidFill>
                  <a:srgbClr val="0D4A87"/>
                </a:solidFill>
              </a:rPr>
              <a:t>(2)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664E0F-66B2-4F73-8067-2651E471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824"/>
            <a:ext cx="5257800" cy="48013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v-LV" sz="2400" b="1" dirty="0">
                <a:solidFill>
                  <a:srgbClr val="0070C0"/>
                </a:solidFill>
              </a:rPr>
              <a:t>Daugavas upju baseinu apgabals</a:t>
            </a:r>
          </a:p>
          <a:p>
            <a:pPr algn="just"/>
            <a:r>
              <a:rPr lang="lv-LV" sz="2400" b="1" dirty="0">
                <a:solidFill>
                  <a:srgbClr val="00B050"/>
                </a:solidFill>
              </a:rPr>
              <a:t>Difūzā slodze</a:t>
            </a:r>
          </a:p>
          <a:p>
            <a:pPr lvl="1" algn="just"/>
            <a:r>
              <a:rPr lang="lv-LV" sz="2000" b="1" dirty="0">
                <a:solidFill>
                  <a:srgbClr val="FF0000"/>
                </a:solidFill>
              </a:rPr>
              <a:t>Būtiska</a:t>
            </a:r>
            <a:r>
              <a:rPr lang="lv-LV" sz="2000" dirty="0"/>
              <a:t> – PŪO Q1</a:t>
            </a:r>
          </a:p>
          <a:p>
            <a:pPr lvl="1" algn="just"/>
            <a:r>
              <a:rPr lang="lv-LV" sz="2000" dirty="0"/>
              <a:t>Būtisku slodzi rada fakts, ka 79% PŪO Q1 platības aizņem </a:t>
            </a:r>
            <a:r>
              <a:rPr lang="lv-LV" sz="2000" b="1" dirty="0" err="1"/>
              <a:t>nitrātjutīgā</a:t>
            </a:r>
            <a:r>
              <a:rPr lang="lv-LV" sz="2000" b="1" dirty="0"/>
              <a:t> teritorija; </a:t>
            </a:r>
          </a:p>
          <a:p>
            <a:pPr lvl="1" algn="just"/>
            <a:r>
              <a:rPr lang="lv-LV" sz="2000" dirty="0"/>
              <a:t>PŪO Q1 izmērs ir neliels (324 km</a:t>
            </a:r>
            <a:r>
              <a:rPr lang="lv-LV" sz="2000" baseline="30000" dirty="0"/>
              <a:t>2</a:t>
            </a:r>
            <a:r>
              <a:rPr lang="lv-LV" sz="2000" dirty="0"/>
              <a:t>) un ietekmētā platība ir niecīga attiecībā pret Daugavas upju baseina apgabala kopējiem izmēriem.</a:t>
            </a:r>
            <a:endParaRPr lang="lv-LV" sz="1600" dirty="0"/>
          </a:p>
          <a:p>
            <a:pPr algn="just"/>
            <a:r>
              <a:rPr lang="lv-LV" sz="2400" b="1" dirty="0">
                <a:solidFill>
                  <a:srgbClr val="00B050"/>
                </a:solidFill>
              </a:rPr>
              <a:t>Pazemes ūdeņu ieguves slodze</a:t>
            </a:r>
          </a:p>
          <a:p>
            <a:pPr lvl="1" algn="just"/>
            <a:r>
              <a:rPr lang="lv-LV" sz="2000" b="1" dirty="0">
                <a:solidFill>
                  <a:srgbClr val="FF0000"/>
                </a:solidFill>
              </a:rPr>
              <a:t>Būtiska</a:t>
            </a:r>
            <a:r>
              <a:rPr lang="lv-LV" sz="2000" dirty="0"/>
              <a:t> – PŪO Q1 un riska PŪO Q2;</a:t>
            </a:r>
          </a:p>
          <a:p>
            <a:pPr lvl="1" algn="just"/>
            <a:r>
              <a:rPr lang="lv-LV" sz="2000" dirty="0"/>
              <a:t>Būtisku slodzi rada ieguve no pazemes ūdeņu atradnēm Baltezers, Baltezers I, Baltezers II, Remberģi un Zaķumuiža, kas nodrošina daļu Rīgas ūdensapgādes.</a:t>
            </a:r>
          </a:p>
          <a:p>
            <a:pPr algn="just"/>
            <a:endParaRPr lang="lv-LV" sz="2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08BC61-3422-4FC5-9E5F-846EC3BE1B45}"/>
              </a:ext>
            </a:extLst>
          </p:cNvPr>
          <p:cNvSpPr txBox="1">
            <a:spLocks/>
          </p:cNvSpPr>
          <p:nvPr/>
        </p:nvSpPr>
        <p:spPr>
          <a:xfrm>
            <a:off x="6329517" y="1579824"/>
            <a:ext cx="5257800" cy="196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sz="2400" b="1" dirty="0">
                <a:solidFill>
                  <a:srgbClr val="0070C0"/>
                </a:solidFill>
              </a:rPr>
              <a:t>Gaujas upju baseinu apgabals</a:t>
            </a:r>
          </a:p>
          <a:p>
            <a:pPr algn="just"/>
            <a:r>
              <a:rPr lang="lv-LV" sz="2400" b="1" dirty="0">
                <a:solidFill>
                  <a:srgbClr val="00B050"/>
                </a:solidFill>
              </a:rPr>
              <a:t>Difūzā slodze</a:t>
            </a:r>
          </a:p>
          <a:p>
            <a:pPr lvl="1" algn="just"/>
            <a:r>
              <a:rPr lang="lv-LV" sz="2000" b="1" dirty="0">
                <a:solidFill>
                  <a:srgbClr val="FF0000"/>
                </a:solidFill>
              </a:rPr>
              <a:t>Būtiska</a:t>
            </a:r>
            <a:r>
              <a:rPr lang="lv-LV" sz="2000" dirty="0"/>
              <a:t> – PŪO A9;</a:t>
            </a:r>
          </a:p>
          <a:p>
            <a:pPr lvl="1" algn="just"/>
            <a:r>
              <a:rPr lang="lv-LV" sz="2000" dirty="0"/>
              <a:t>Būtisku slodzi rada fakts, ka 22% PŪO A9 platības aizņem </a:t>
            </a:r>
            <a:r>
              <a:rPr lang="lv-LV" sz="2000" b="1" dirty="0" err="1"/>
              <a:t>nitrātjutīgā</a:t>
            </a:r>
            <a:r>
              <a:rPr lang="lv-LV" sz="2000" b="1" dirty="0"/>
              <a:t> teritorija.</a:t>
            </a:r>
            <a:endParaRPr lang="lv-LV" sz="2000" dirty="0"/>
          </a:p>
          <a:p>
            <a:pPr algn="just"/>
            <a:endParaRPr lang="lv-LV" sz="20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91570-DE17-4EDB-B90D-3B75A7B6F7DC}"/>
              </a:ext>
            </a:extLst>
          </p:cNvPr>
          <p:cNvSpPr txBox="1"/>
          <p:nvPr/>
        </p:nvSpPr>
        <p:spPr>
          <a:xfrm>
            <a:off x="6329517" y="4213800"/>
            <a:ext cx="5257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00B050"/>
                </a:solidFill>
              </a:rPr>
              <a:t>Pazemes ūdeņu ieguves slodze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FF0000"/>
                </a:solidFill>
              </a:rPr>
              <a:t>Būtiska</a:t>
            </a:r>
            <a:r>
              <a:rPr lang="lv-LV" sz="2000" dirty="0"/>
              <a:t> – PŪO A9;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lv-LV" sz="2000" dirty="0"/>
              <a:t>Būtisku slodzi rada ieguve no pazemes ūdeņu atradnēm ap Saulkrastu un Limbažu pilsētām.</a:t>
            </a:r>
          </a:p>
        </p:txBody>
      </p:sp>
    </p:spTree>
    <p:extLst>
      <p:ext uri="{BB962C8B-B14F-4D97-AF65-F5344CB8AC3E}">
        <p14:creationId xmlns:p14="http://schemas.microsoft.com/office/powerpoint/2010/main" val="68106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B9CA6CB-8EF7-485E-8D4F-1F835803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Slodzes - specifiskās </a:t>
            </a:r>
            <a:r>
              <a:rPr lang="lv-LV" sz="2200" b="1" dirty="0">
                <a:solidFill>
                  <a:srgbClr val="0D4A87"/>
                </a:solidFill>
              </a:rPr>
              <a:t>(3)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979EA4-74AB-4799-AA9D-706D15C2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824"/>
            <a:ext cx="10515600" cy="48013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v-LV" sz="2400" b="1" dirty="0">
                <a:solidFill>
                  <a:srgbClr val="0070C0"/>
                </a:solidFill>
              </a:rPr>
              <a:t>Daugavas upju baseinu apgabals</a:t>
            </a:r>
          </a:p>
          <a:p>
            <a:pPr algn="just"/>
            <a:r>
              <a:rPr lang="lv-LV" sz="2400" b="1" dirty="0">
                <a:solidFill>
                  <a:srgbClr val="00B050"/>
                </a:solidFill>
              </a:rPr>
              <a:t>Pazemes ūdeņu mākslīgā papildināšana</a:t>
            </a:r>
          </a:p>
          <a:p>
            <a:pPr lvl="1" algn="just"/>
            <a:r>
              <a:rPr lang="lv-LV" sz="2000" b="1" dirty="0">
                <a:solidFill>
                  <a:srgbClr val="FF0000"/>
                </a:solidFill>
              </a:rPr>
              <a:t>Būtiska</a:t>
            </a:r>
            <a:r>
              <a:rPr lang="lv-LV" sz="2000" dirty="0"/>
              <a:t> – riska PŪO Q2;</a:t>
            </a:r>
          </a:p>
          <a:p>
            <a:pPr lvl="1" algn="just"/>
            <a:r>
              <a:rPr lang="lv-LV" sz="2000" dirty="0"/>
              <a:t>Pazemes ūdeņu kvalitāti </a:t>
            </a:r>
            <a:r>
              <a:rPr lang="lv-LV" sz="2000" b="1" dirty="0"/>
              <a:t>negatīvi ietekmē </a:t>
            </a:r>
            <a:r>
              <a:rPr lang="lv-LV" sz="2000" dirty="0"/>
              <a:t>mākslīgā </a:t>
            </a:r>
            <a:r>
              <a:rPr lang="lv-LV" sz="2000" b="1" dirty="0"/>
              <a:t>papildināšana ar virszemes ūdeņiem</a:t>
            </a:r>
            <a:r>
              <a:rPr lang="lv-LV" sz="2000" dirty="0"/>
              <a:t>, kuriem raksturīga </a:t>
            </a:r>
            <a:r>
              <a:rPr lang="lv-LV" sz="2000" b="1" dirty="0"/>
              <a:t>periodiski paaugstināta mineralizācija</a:t>
            </a:r>
            <a:r>
              <a:rPr lang="lv-LV" sz="2000" dirty="0"/>
              <a:t>, kas veidojas ūdeņiem no Rīgas līča periodiski </a:t>
            </a:r>
            <a:r>
              <a:rPr lang="lv-LV" sz="2000" b="1" dirty="0"/>
              <a:t>ieplūstot Mazajā Baltezerā </a:t>
            </a:r>
            <a:r>
              <a:rPr lang="lv-LV" sz="2000" dirty="0"/>
              <a:t>caur virszemes ūdeņu savstarpēji savienoto sistēmu (Daugava – Ķīšezers – Juglas ezers – Lielais Baltezers – Mazais Baltezers).</a:t>
            </a:r>
          </a:p>
          <a:p>
            <a:pPr algn="just"/>
            <a:r>
              <a:rPr lang="lv-LV" sz="2400" b="1" dirty="0">
                <a:solidFill>
                  <a:srgbClr val="00B050"/>
                </a:solidFill>
              </a:rPr>
              <a:t>Būtiska jūras vai citu ūdeņu intrūzija</a:t>
            </a:r>
          </a:p>
          <a:p>
            <a:pPr lvl="1" algn="just"/>
            <a:r>
              <a:rPr lang="lv-LV" sz="2000" b="1" dirty="0"/>
              <a:t>Nav tikusi oficiāli identificēta;</a:t>
            </a:r>
          </a:p>
          <a:p>
            <a:pPr lvl="1" algn="just"/>
            <a:r>
              <a:rPr lang="lv-LV" sz="2000" dirty="0"/>
              <a:t>Rīgas pilsēta un tās apkārtne (veido PŪO A8 nelielu daļu) ir uzskatāma par ietekmētu teritoriju;</a:t>
            </a:r>
          </a:p>
          <a:p>
            <a:pPr lvl="1" algn="just"/>
            <a:r>
              <a:rPr lang="lv-LV" sz="2000" dirty="0"/>
              <a:t>Raksturīgi sarežģīti hidroģeoķīmiskie apstākļi – indikācijas par jūras ūdeņu intrūziju caur Daugavas upes gultni, sāļo ūdeņu augšupejošu filtrāciju lūzuma zonās un dabiskas izcelsmes paaugstinātas mineralizācijas ūdeņu izplatību teritorijas R daļā;</a:t>
            </a:r>
          </a:p>
          <a:p>
            <a:pPr lvl="1" algn="just"/>
            <a:r>
              <a:rPr lang="lv-LV" sz="2000" dirty="0"/>
              <a:t>Hidroģeoķīmiskos apstākļus teritorijā nosaka teritorijas sarežģītā ģeoloģiskā uzbūve, kā arī depresijas piltuves esamība, kura izmainīja pazemes ūdeņu vertikālo ūdens apmaiņu.</a:t>
            </a:r>
          </a:p>
          <a:p>
            <a:pPr algn="just"/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0743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38E90D-41D4-447C-8EB6-392041AA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PŪO stāvoklis </a:t>
            </a:r>
            <a:r>
              <a:rPr lang="lv-LV" sz="2200" b="1" dirty="0">
                <a:solidFill>
                  <a:srgbClr val="0D4A87"/>
                </a:solidFill>
              </a:rPr>
              <a:t>(1)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90341A-16CF-4E40-9CCD-3699CEC7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379" y="5080723"/>
            <a:ext cx="9177275" cy="701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i="1" dirty="0">
                <a:solidFill>
                  <a:srgbClr val="FF0000"/>
                </a:solidFill>
              </a:rPr>
              <a:t>Ņemot vērā faktu, ka tika veikta PŪO robežu precizēšana, tad tiešs stāvokļa  izmaiņu salīdzinājums ar iepriekšējo plānošanas periodu nav iespējams!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41216C-AC40-48A3-8312-6DE38F932602}"/>
              </a:ext>
            </a:extLst>
          </p:cNvPr>
          <p:cNvSpPr txBox="1">
            <a:spLocks/>
          </p:cNvSpPr>
          <p:nvPr/>
        </p:nvSpPr>
        <p:spPr>
          <a:xfrm>
            <a:off x="838200" y="1426644"/>
            <a:ext cx="5257800" cy="48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sz="2400" b="1" dirty="0">
                <a:solidFill>
                  <a:srgbClr val="0070C0"/>
                </a:solidFill>
              </a:rPr>
              <a:t>Daugavas upju baseinu apgabals</a:t>
            </a:r>
          </a:p>
          <a:p>
            <a:pPr algn="just"/>
            <a:r>
              <a:rPr lang="lv-LV" sz="2400" b="1" dirty="0">
                <a:solidFill>
                  <a:srgbClr val="00B050"/>
                </a:solidFill>
              </a:rPr>
              <a:t>Kvantitatīvais stāvoklis</a:t>
            </a:r>
          </a:p>
          <a:p>
            <a:pPr lvl="1" algn="just"/>
            <a:r>
              <a:rPr lang="lv-LV" sz="2000" b="1" dirty="0">
                <a:solidFill>
                  <a:srgbClr val="92D050"/>
                </a:solidFill>
              </a:rPr>
              <a:t>Labs stāvoklis: </a:t>
            </a:r>
            <a:r>
              <a:rPr lang="lv-LV" sz="2000" b="1" dirty="0"/>
              <a:t>visiem DUBA piesaistītajiem PŪO </a:t>
            </a:r>
            <a:r>
              <a:rPr lang="lv-LV" sz="2000" dirty="0"/>
              <a:t>– PŪO Q1, D7, D8, D9, D10, A7, A8, kā arī riska PŪO Q2 (vidējs ticamības līmenis);</a:t>
            </a:r>
          </a:p>
          <a:p>
            <a:pPr lvl="1" algn="just"/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padziļināts stāvokļa novērtējums tika veikts PŪO Q1 un riska PŪO Q2, jo šiem PŪO tika identificēta būtiska pazemes ūdeņu ieguves slodze.</a:t>
            </a:r>
            <a:endParaRPr lang="lv-LV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BE981C-72A6-4ABE-A2F4-19EB093BB68F}"/>
              </a:ext>
            </a:extLst>
          </p:cNvPr>
          <p:cNvSpPr txBox="1">
            <a:spLocks/>
          </p:cNvSpPr>
          <p:nvPr/>
        </p:nvSpPr>
        <p:spPr>
          <a:xfrm>
            <a:off x="6096000" y="1426643"/>
            <a:ext cx="5257800" cy="48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sz="2400" b="1" dirty="0">
                <a:solidFill>
                  <a:srgbClr val="0070C0"/>
                </a:solidFill>
              </a:rPr>
              <a:t>Gaujas upju baseinu apgabals</a:t>
            </a:r>
          </a:p>
          <a:p>
            <a:pPr algn="just"/>
            <a:r>
              <a:rPr lang="lv-LV" sz="2400" b="1" dirty="0">
                <a:solidFill>
                  <a:srgbClr val="00B050"/>
                </a:solidFill>
              </a:rPr>
              <a:t>Kvantitatīvais stāvoklis</a:t>
            </a:r>
          </a:p>
          <a:p>
            <a:pPr lvl="1" algn="just"/>
            <a:r>
              <a:rPr lang="lv-LV" sz="2000" b="1" dirty="0">
                <a:solidFill>
                  <a:srgbClr val="92D050"/>
                </a:solidFill>
              </a:rPr>
              <a:t>Labs stāvoklis:</a:t>
            </a:r>
            <a:r>
              <a:rPr lang="lv-LV" sz="2000" dirty="0"/>
              <a:t> </a:t>
            </a:r>
            <a:r>
              <a:rPr lang="lv-LV" sz="2000" b="1" dirty="0"/>
              <a:t>visiem DUBA piesaistītajiem PŪO </a:t>
            </a:r>
            <a:r>
              <a:rPr lang="lv-LV" sz="2000" dirty="0"/>
              <a:t>– PŪO D6, A10, P un riska PŪO A11 (vidējs ticamības līmenis), PŪO A9 (zems ticamības līmenis);</a:t>
            </a:r>
          </a:p>
          <a:p>
            <a:pPr lvl="1" algn="just"/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padziļināts stāvokļa novērtējums tika veikts PŪO A9, jo šim PŪO tika identificēta būtiska pazemes ūdeņu ieguves slodze.</a:t>
            </a:r>
            <a:endParaRPr lang="lv-LV" sz="2000" dirty="0"/>
          </a:p>
        </p:txBody>
      </p:sp>
      <p:pic>
        <p:nvPicPr>
          <p:cNvPr id="14" name="Picture 2" descr="Exclamation mark - Wikipedia">
            <a:extLst>
              <a:ext uri="{FF2B5EF4-FFF2-40B4-BE49-F238E27FC236}">
                <a16:creationId xmlns:a16="http://schemas.microsoft.com/office/drawing/2014/main" id="{4258366C-BEAE-403B-9993-D118416E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654" y="4734765"/>
            <a:ext cx="1164939" cy="10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7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7D58A82-62EA-486A-BE8D-89FAEC62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PŪO stāvoklis </a:t>
            </a:r>
            <a:r>
              <a:rPr lang="lv-LV" sz="2200" b="1" dirty="0">
                <a:solidFill>
                  <a:srgbClr val="0D4A87"/>
                </a:solidFill>
              </a:rPr>
              <a:t>(2) + </a:t>
            </a:r>
            <a:r>
              <a:rPr lang="lv-LV" sz="2200" b="1" i="1" dirty="0">
                <a:solidFill>
                  <a:srgbClr val="0D4A87"/>
                </a:solidFill>
              </a:rPr>
              <a:t>izņēmumi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6734C3-B586-4ED7-864D-5F279B50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37" y="5931263"/>
            <a:ext cx="9177276" cy="701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i="1" dirty="0">
                <a:solidFill>
                  <a:srgbClr val="FF0000"/>
                </a:solidFill>
              </a:rPr>
              <a:t>Ņemot vērā faktu, ka tika veikta PŪO robežu precizēšana, tad tiešs stāvokļa  izmaiņu salīdzinājums ar iepriekšējo plānošanas periodu nav iespējams!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101E50-9339-4756-A636-E867CFA8CB07}"/>
              </a:ext>
            </a:extLst>
          </p:cNvPr>
          <p:cNvSpPr txBox="1">
            <a:spLocks/>
          </p:cNvSpPr>
          <p:nvPr/>
        </p:nvSpPr>
        <p:spPr>
          <a:xfrm>
            <a:off x="838200" y="1395596"/>
            <a:ext cx="5257800" cy="438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2400" b="1" dirty="0">
                <a:solidFill>
                  <a:srgbClr val="0070C0"/>
                </a:solidFill>
              </a:rPr>
              <a:t>Daugavas upju baseinu apgabals</a:t>
            </a:r>
          </a:p>
          <a:p>
            <a:r>
              <a:rPr lang="lv-LV" sz="2400" b="1" dirty="0">
                <a:solidFill>
                  <a:srgbClr val="00B050"/>
                </a:solidFill>
              </a:rPr>
              <a:t>Ķīmiskais stāvoklis</a:t>
            </a:r>
          </a:p>
          <a:p>
            <a:pPr lvl="1" algn="just"/>
            <a:r>
              <a:rPr lang="lv-LV" sz="2000" b="1" dirty="0">
                <a:solidFill>
                  <a:srgbClr val="92D050"/>
                </a:solidFill>
              </a:rPr>
              <a:t>Labs stāvoklis:</a:t>
            </a:r>
            <a:r>
              <a:rPr lang="lv-LV" sz="2000" dirty="0"/>
              <a:t> </a:t>
            </a:r>
            <a:r>
              <a:rPr lang="pt-BR" sz="2000" dirty="0"/>
              <a:t>PŪO </a:t>
            </a:r>
            <a:r>
              <a:rPr lang="lv-LV" sz="2000" dirty="0"/>
              <a:t>Q1</a:t>
            </a:r>
            <a:r>
              <a:rPr lang="pt-BR" sz="2000" dirty="0"/>
              <a:t>, </a:t>
            </a:r>
            <a:r>
              <a:rPr lang="lv-LV" sz="2000" dirty="0"/>
              <a:t>D10</a:t>
            </a:r>
            <a:r>
              <a:rPr lang="pt-BR" sz="2000" dirty="0"/>
              <a:t>, </a:t>
            </a:r>
            <a:r>
              <a:rPr lang="lv-LV" sz="2000" dirty="0"/>
              <a:t>D7 un A7 (augsts ticamības līmenis), kā arī PŪO D9, D8 un A8 (vidējs ticamības līmenis);</a:t>
            </a:r>
          </a:p>
          <a:p>
            <a:pPr lvl="1"/>
            <a:r>
              <a:rPr lang="lv-LV" sz="2000" b="1" dirty="0">
                <a:solidFill>
                  <a:srgbClr val="FF0000"/>
                </a:solidFill>
              </a:rPr>
              <a:t>Slikts stāvoklis</a:t>
            </a:r>
            <a:r>
              <a:rPr lang="lv-LV" sz="2000" dirty="0"/>
              <a:t>: </a:t>
            </a:r>
            <a:r>
              <a:rPr lang="lv-LV" sz="2000" b="1" dirty="0"/>
              <a:t>riska PŪO Q2 </a:t>
            </a:r>
            <a:r>
              <a:rPr lang="lv-LV" sz="2000" dirty="0"/>
              <a:t>(augsts ticamības līmenis);</a:t>
            </a:r>
          </a:p>
          <a:p>
            <a:pPr lvl="2" algn="just"/>
            <a:r>
              <a:rPr lang="lv-LV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joprojām mākslīgi radītās jūras ūdeņu intrūzijas ietekmēta teritorija (pārsniedz noteiktās robežvērtības);</a:t>
            </a:r>
          </a:p>
          <a:p>
            <a:pPr lvl="2" algn="just"/>
            <a:r>
              <a:rPr lang="lv-LV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Ķīmiskā stāvokļa uzlabošanās un/vai atjaunošanās </a:t>
            </a:r>
            <a:r>
              <a:rPr lang="lv-LV" sz="1600" b="1" u="sng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nav sagaidāma līdz 2027.gada beigām</a:t>
            </a:r>
            <a:r>
              <a:rPr lang="lv-LV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teritorijas hidroģeoloģisko un Mazā Baltezera hidroloģisko apstākļu dēļ.</a:t>
            </a:r>
            <a:endParaRPr lang="lv-LV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2AE1081-1EB6-400B-9973-DB36F0D89A14}"/>
              </a:ext>
            </a:extLst>
          </p:cNvPr>
          <p:cNvSpPr txBox="1">
            <a:spLocks/>
          </p:cNvSpPr>
          <p:nvPr/>
        </p:nvSpPr>
        <p:spPr>
          <a:xfrm>
            <a:off x="6096000" y="1395595"/>
            <a:ext cx="5257800" cy="438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sz="2400" b="1" dirty="0">
                <a:solidFill>
                  <a:srgbClr val="0070C0"/>
                </a:solidFill>
              </a:rPr>
              <a:t>Gaujas upju baseinu apgabals</a:t>
            </a:r>
          </a:p>
          <a:p>
            <a:pPr algn="just"/>
            <a:r>
              <a:rPr lang="lv-LV" sz="2400" b="1" dirty="0">
                <a:solidFill>
                  <a:srgbClr val="00B050"/>
                </a:solidFill>
              </a:rPr>
              <a:t>Ķīmiskais stāvoklis</a:t>
            </a:r>
          </a:p>
          <a:p>
            <a:pPr lvl="1" algn="just"/>
            <a:r>
              <a:rPr lang="lv-LV" sz="2000" b="1" dirty="0">
                <a:solidFill>
                  <a:srgbClr val="92D050"/>
                </a:solidFill>
              </a:rPr>
              <a:t>Labs stāvoklis: </a:t>
            </a:r>
            <a:r>
              <a:rPr lang="lv-LV" sz="2000" dirty="0"/>
              <a:t>PŪO A9 (zems ticamības līmenis), PŪO D6, A10 un P (vidējs ticamības līmenis);</a:t>
            </a:r>
          </a:p>
          <a:p>
            <a:pPr lvl="1" algn="just"/>
            <a:r>
              <a:rPr lang="lv-LV" sz="2000" b="1" dirty="0">
                <a:solidFill>
                  <a:srgbClr val="FF0000"/>
                </a:solidFill>
              </a:rPr>
              <a:t>Slikts stāvoklis</a:t>
            </a:r>
            <a:r>
              <a:rPr lang="lv-LV" sz="2000" dirty="0"/>
              <a:t>: </a:t>
            </a:r>
            <a:r>
              <a:rPr lang="lv-LV" sz="2000" b="1" dirty="0"/>
              <a:t>riska PŪO A11 </a:t>
            </a:r>
            <a:r>
              <a:rPr lang="lv-LV" sz="2000" dirty="0"/>
              <a:t>(augsts ticamības līmenis);</a:t>
            </a:r>
          </a:p>
          <a:p>
            <a:pPr lvl="2" algn="just"/>
            <a:r>
              <a:rPr lang="lv-LV" sz="1600" dirty="0"/>
              <a:t>gan seklajos, gan dziļajos pazemes ūdeņu nesējslāņos joprojām ir saglabājies augsts piesārņojuma līmenis, kas tas turpina izplesties Gaujas virzienā;</a:t>
            </a:r>
          </a:p>
          <a:p>
            <a:pPr lvl="2" algn="just"/>
            <a:r>
              <a:rPr lang="lv-LV" sz="1600" dirty="0"/>
              <a:t>Ķīmiskā stāvokļa atjaunošanās dabiskajā līmenī pašattīrīšanās procesā </a:t>
            </a:r>
            <a:r>
              <a:rPr lang="lv-LV" sz="1600" b="1" u="sng" dirty="0"/>
              <a:t>nav sagaidāma līdz 2027.gada beigām</a:t>
            </a:r>
            <a:r>
              <a:rPr lang="lv-LV" sz="1600" dirty="0"/>
              <a:t> (ķīmiskā stāvokļa uzlabošanās prasīs vairāk kā 100 gadus).</a:t>
            </a:r>
          </a:p>
        </p:txBody>
      </p:sp>
      <p:pic>
        <p:nvPicPr>
          <p:cNvPr id="16" name="Picture 2" descr="Exclamation mark - Wikipedia">
            <a:extLst>
              <a:ext uri="{FF2B5EF4-FFF2-40B4-BE49-F238E27FC236}">
                <a16:creationId xmlns:a16="http://schemas.microsoft.com/office/drawing/2014/main" id="{C0298917-DCDA-46AF-ACE3-15E713E5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612" y="5610559"/>
            <a:ext cx="1164939" cy="10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9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24DEB22-A737-4E08-90F5-253B3E95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325563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rgbClr val="0D4A87"/>
                </a:solidFill>
              </a:rPr>
              <a:t>Pasākumu programma</a:t>
            </a:r>
            <a:r>
              <a:rPr lang="lv-LV" sz="4000" dirty="0">
                <a:solidFill>
                  <a:srgbClr val="0D4A87"/>
                </a:solidFill>
              </a:rPr>
              <a:t>: papildu pasākumi PŪO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BD8A9C3-E0EE-437E-A398-1D18650FF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399"/>
            <a:ext cx="5257800" cy="4801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lv-LV" sz="2600" b="1" dirty="0">
                <a:solidFill>
                  <a:srgbClr val="0070C0"/>
                </a:solidFill>
              </a:rPr>
              <a:t>Daugavas upju baseinu apgabals</a:t>
            </a:r>
          </a:p>
          <a:p>
            <a:pPr algn="just">
              <a:spcBef>
                <a:spcPts val="600"/>
              </a:spcBef>
            </a:pPr>
            <a:r>
              <a:rPr lang="lv-LV" sz="1800" b="1" dirty="0"/>
              <a:t>Piesārņoto vietu sanācija </a:t>
            </a:r>
            <a:r>
              <a:rPr lang="lv-LV" sz="1800" dirty="0"/>
              <a:t>(Dzelzsbetona rūpnīcas teritorija Aizkrauklē, Sarkandaugavas kanāls, Daugavpils Lokomotīvju rūpnīcas un </a:t>
            </a:r>
            <a:r>
              <a:rPr lang="lv-LV" sz="1800" i="1" dirty="0"/>
              <a:t>Daugavpils siltumtīkli </a:t>
            </a:r>
            <a:r>
              <a:rPr lang="lv-LV" sz="1800" dirty="0"/>
              <a:t>teritorija);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Hidroģeoloģiskā modelēšana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Rīgas teritorijai (Riska zona);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RPŪO Q2 – </a:t>
            </a: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pazemes ūdeņu mākslīgās papildināšanas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ietekmes novērtēšana un piesārņojošo vielu </a:t>
            </a:r>
            <a:r>
              <a:rPr lang="lv-LV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skrīnings</a:t>
            </a:r>
            <a:r>
              <a:rPr lang="lv-LV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Mazajā Baltezerā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Turpināt </a:t>
            </a: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pārrobežu sadarbība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Lietuvas ģeoloģijas dienestu, veicināt sadarbību ar Baltkrieviju un Krieviju pārrobežu PŪ apsaimniekošanas jomā;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Monitoringa tīkla paplašināšana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jaunu monitoringa staciju ierīkošana (7 stacijas).</a:t>
            </a:r>
          </a:p>
          <a:p>
            <a:pPr algn="just"/>
            <a:endParaRPr lang="lv-LV" sz="1600" dirty="0">
              <a:solidFill>
                <a:srgbClr val="00B050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90198-34E5-45D3-A4E7-E46F5FCB0829}"/>
              </a:ext>
            </a:extLst>
          </p:cNvPr>
          <p:cNvSpPr txBox="1">
            <a:spLocks/>
          </p:cNvSpPr>
          <p:nvPr/>
        </p:nvSpPr>
        <p:spPr>
          <a:xfrm>
            <a:off x="6304351" y="1620611"/>
            <a:ext cx="4962064" cy="4039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Gaujas upju baseinu apgabals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Piesārņoto vietu sanācija </a:t>
            </a:r>
            <a:r>
              <a:rPr kumimoji="0" lang="lv-LV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(bij. naftas bāze </a:t>
            </a:r>
            <a:r>
              <a:rPr kumimoji="0" lang="lv-LV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Gaides</a:t>
            </a:r>
            <a:r>
              <a:rPr kumimoji="0" lang="lv-LV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ielā 11, Valmierā);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Lauksaimniecības slodžu novērtēšana</a:t>
            </a:r>
            <a:r>
              <a:rPr kumimoji="0" lang="lv-LV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(jaunu datu uzkrāšana);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Pētnieciskais PŪ monitoring</a:t>
            </a:r>
            <a:r>
              <a:rPr kumimoji="0" lang="lv-LV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RPŪO A11 </a:t>
            </a:r>
            <a:r>
              <a:rPr kumimoji="0" lang="lv-LV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Inčukalna </a:t>
            </a:r>
            <a:r>
              <a:rPr kumimoji="0" lang="lv-LV" sz="2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sērskābā</a:t>
            </a:r>
            <a:r>
              <a:rPr kumimoji="0" lang="lv-LV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gudrona dīķi</a:t>
            </a:r>
            <a:r>
              <a:rPr kumimoji="0" lang="lv-LV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Pārrobežu sadarbība </a:t>
            </a:r>
            <a:r>
              <a:rPr kumimoji="0" lang="lv-LV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Igaunijas atbildīgajām institūcijām pazemes ūdeņu apsaimniekošanā;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Monitoringa tīkla paplašināšana </a:t>
            </a:r>
            <a:r>
              <a:rPr kumimoji="0" lang="lv-LV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jaunu monitoringa staciju ierīkošana (5 stacijas).</a:t>
            </a:r>
          </a:p>
        </p:txBody>
      </p:sp>
    </p:spTree>
    <p:extLst>
      <p:ext uri="{BB962C8B-B14F-4D97-AF65-F5344CB8AC3E}">
        <p14:creationId xmlns:p14="http://schemas.microsoft.com/office/powerpoint/2010/main" val="418381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4FCADB-313B-4B9F-A459-AD2525D9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0" y="365125"/>
            <a:ext cx="11023134" cy="1325563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rgbClr val="0D4A87"/>
                </a:solidFill>
              </a:rPr>
              <a:t>Pasākumu programma: </a:t>
            </a:r>
            <a:r>
              <a:rPr lang="lv-LV" sz="4000" dirty="0">
                <a:solidFill>
                  <a:srgbClr val="0D4A87"/>
                </a:solidFill>
              </a:rPr>
              <a:t>nacionāla mēroga pasākumi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B0407D-5763-447F-9BB9-F11BF3D7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009"/>
            <a:ext cx="10243657" cy="502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PŪO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hidroģeoloģisko modeļu izveide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konceptuālo un matemātisko modeļu izstrāde;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Grozījumi MK noteikumos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kas paredz ievākt PŪ paraugu atbilstoši LVS ISO prasībām;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PŪ atradnēs uzlabot monitoringa tehnisko aprīkojumu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nodrošināt automātiskos mērījumus;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Veicināt </a:t>
            </a: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pazemes ūdeņu pētījumus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Pazemes ūdeņu </a:t>
            </a: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dabiskās aizsargātības kartes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pilnveidošana (CLC dati, mēslojuma slodzes, karsta apgabali);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Jauno parametru izpēte 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v-LV" sz="2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skrīnings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pazemes ūdeņos (pēc EK PŪ darba grupas izstrādātā vielu saraksta);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Nitrātu </a:t>
            </a:r>
            <a:r>
              <a:rPr lang="lv-LV" sz="2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skrīnings</a:t>
            </a: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avotos;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pazemes ūdeņiem atkarīgo sauszemes ekosistēmu (PŪASE) 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ar </a:t>
            </a: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pazemes ūdeņiem saistīto saldūdens ekosistēmu (PŪSSE)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metodiku pielāgošana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harmonizācija ar Lietuvas pieeju;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Jaunās Dzeramā ūdens direktīvas prasību ieviešana 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(upju sateces baseinu novērtēšana ūdens ieguves vietās, izmēģinājumi </a:t>
            </a:r>
            <a:r>
              <a:rPr lang="lv-LV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pilotteritorijās</a:t>
            </a:r>
            <a:r>
              <a:rPr lang="lv-LV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jauno parametru izpēte.</a:t>
            </a:r>
          </a:p>
          <a:p>
            <a:pPr algn="just"/>
            <a:endParaRPr lang="lv-LV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6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4FCADB-313B-4B9F-A459-AD2525D9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40" y="2319896"/>
            <a:ext cx="11023134" cy="1325563"/>
          </a:xfrm>
        </p:spPr>
        <p:txBody>
          <a:bodyPr>
            <a:normAutofit/>
          </a:bodyPr>
          <a:lstStyle/>
          <a:p>
            <a:pPr algn="ctr"/>
            <a:r>
              <a:rPr lang="lv-LV" b="1" dirty="0">
                <a:solidFill>
                  <a:srgbClr val="0D4A87"/>
                </a:solidFill>
              </a:rPr>
              <a:t>Paldies par uzmanību!</a:t>
            </a:r>
            <a:endParaRPr lang="lv-LV" dirty="0">
              <a:solidFill>
                <a:srgbClr val="0D4A87"/>
              </a:solidFill>
            </a:endParaRPr>
          </a:p>
        </p:txBody>
      </p:sp>
      <p:pic>
        <p:nvPicPr>
          <p:cNvPr id="4" name="Picture 2" descr="http://www.meteo.lv/fs/images/logo/LVGMC_full-2000.png">
            <a:extLst>
              <a:ext uri="{FF2B5EF4-FFF2-40B4-BE49-F238E27FC236}">
                <a16:creationId xmlns:a16="http://schemas.microsoft.com/office/drawing/2014/main" id="{50159D30-2CAE-4E29-B95C-0BF17DD3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63" y="1129344"/>
            <a:ext cx="4243074" cy="10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8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BA4589-9055-4D22-B7DD-F9B45E7A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rgbClr val="0D4A87"/>
                </a:solidFill>
                <a:effectLst/>
                <a:latin typeface="+mn-lt"/>
              </a:rPr>
              <a:t>Būtiskākās izmaiņas UBAP salīdzinājumā ar </a:t>
            </a:r>
            <a:r>
              <a:rPr lang="lv-LV" altLang="lv-LV" sz="3600" b="1" dirty="0">
                <a:solidFill>
                  <a:srgbClr val="0D4A87"/>
                </a:solidFill>
                <a:latin typeface="+mn-lt"/>
              </a:rPr>
              <a:t>iepriekšējā perioda (2016-2021) plāniem</a:t>
            </a:r>
            <a:endParaRPr lang="lv-LV" sz="3600" dirty="0">
              <a:solidFill>
                <a:srgbClr val="0D4A87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0B6BB4F-CAC2-4702-A70C-A5FFF57F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471" y="1690688"/>
            <a:ext cx="8724900" cy="430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Pazemes ūdensobjektu (PŪO) robežu pārskatīšana;</a:t>
            </a:r>
          </a:p>
          <a:p>
            <a:pPr marL="342900" indent="-3429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Riska PŪO robežu pārskatīšana;</a:t>
            </a:r>
          </a:p>
          <a:p>
            <a:pPr marL="342900" indent="-3429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Pārrobežu pazemes ūdeņu apsaimniekošana;</a:t>
            </a:r>
          </a:p>
          <a:p>
            <a:pPr marL="342900" indent="-3429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Metodiskie jauninājumi;</a:t>
            </a:r>
          </a:p>
          <a:p>
            <a:pPr marL="342900" indent="-3429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Slodžu novērtējums PŪO;</a:t>
            </a:r>
          </a:p>
          <a:p>
            <a:pPr marL="342900" indent="-3429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PŪO stāvokļa novērtējums;</a:t>
            </a:r>
          </a:p>
          <a:p>
            <a:pPr marL="342900" indent="-3429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Pasākumu programma pazemes ūdeņiem. </a:t>
            </a:r>
          </a:p>
        </p:txBody>
      </p:sp>
    </p:spTree>
    <p:extLst>
      <p:ext uri="{BB962C8B-B14F-4D97-AF65-F5344CB8AC3E}">
        <p14:creationId xmlns:p14="http://schemas.microsoft.com/office/powerpoint/2010/main" val="49213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5610D0-7A77-45C5-A074-AA01B28F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PŪO robežu pārskatīšana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59BB3E-13A3-4893-86EC-F5F8D9F9C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502459"/>
            <a:ext cx="6816870" cy="4990415"/>
          </a:xfrm>
        </p:spPr>
        <p:txBody>
          <a:bodyPr>
            <a:normAutofit/>
          </a:bodyPr>
          <a:lstStyle/>
          <a:p>
            <a:pPr algn="just"/>
            <a:r>
              <a:rPr lang="lv-LV" sz="2000" dirty="0"/>
              <a:t>Veikta PŪO robežu pārskatīšana un nacionālas nozīmes riska PŪO robežu pārdalīšana, kā rezultātā kopējais PŪO skaits Latvijā palielinājies no 16 uz 25 (tajā skaitā 3 riska PŪO)</a:t>
            </a:r>
          </a:p>
          <a:p>
            <a:r>
              <a:rPr lang="lv-LV" sz="2000" dirty="0"/>
              <a:t>Galvenās izmaiņas:</a:t>
            </a:r>
          </a:p>
          <a:p>
            <a:pPr lvl="1" algn="just"/>
            <a:r>
              <a:rPr lang="lv-LV" sz="1600" b="1" dirty="0"/>
              <a:t>vertikālais sadalījums </a:t>
            </a:r>
            <a:r>
              <a:rPr lang="lv-LV" sz="1600" dirty="0"/>
              <a:t>(</a:t>
            </a:r>
            <a:r>
              <a:rPr lang="lv-LV" sz="1600" i="1" dirty="0"/>
              <a:t>pīrāga princips</a:t>
            </a:r>
            <a:r>
              <a:rPr lang="lv-LV" sz="1600" dirty="0"/>
              <a:t>)</a:t>
            </a:r>
            <a:r>
              <a:rPr lang="lv-LV" sz="1600" i="1" dirty="0"/>
              <a:t> </a:t>
            </a:r>
            <a:r>
              <a:rPr lang="lv-LV" sz="1600" dirty="0"/>
              <a:t>– izdalīti pa ūdens nesējslāņu kompleksiem: Famenas-Perma (D</a:t>
            </a:r>
            <a:r>
              <a:rPr lang="lv-LV" sz="1600" baseline="-25000" dirty="0"/>
              <a:t>3</a:t>
            </a:r>
            <a:r>
              <a:rPr lang="lv-LV" sz="1600" i="1" dirty="0"/>
              <a:t>fm</a:t>
            </a:r>
            <a:r>
              <a:rPr lang="lv-LV" sz="1600" dirty="0"/>
              <a:t>-P), Pļaviņu-Amulas (D</a:t>
            </a:r>
            <a:r>
              <a:rPr lang="lv-LV" sz="1600" baseline="-25000" dirty="0"/>
              <a:t>3</a:t>
            </a:r>
            <a:r>
              <a:rPr lang="lv-LV" sz="1600" i="1" dirty="0"/>
              <a:t>pl-aml</a:t>
            </a:r>
            <a:r>
              <a:rPr lang="lv-LV" sz="1600" dirty="0"/>
              <a:t>) un Arukilas-Amatas (D</a:t>
            </a:r>
            <a:r>
              <a:rPr lang="lv-LV" sz="1600" baseline="-25000" dirty="0"/>
              <a:t>2-3</a:t>
            </a:r>
            <a:r>
              <a:rPr lang="lv-LV" sz="1600" i="1" dirty="0"/>
              <a:t>ar-am</a:t>
            </a:r>
            <a:r>
              <a:rPr lang="lv-LV" sz="1600" dirty="0"/>
              <a:t>);</a:t>
            </a:r>
          </a:p>
          <a:p>
            <a:pPr lvl="1" algn="just"/>
            <a:r>
              <a:rPr lang="lv-LV" sz="1600" dirty="0"/>
              <a:t>iespēju robežās </a:t>
            </a:r>
            <a:r>
              <a:rPr lang="lv-LV" sz="1600" b="1" dirty="0"/>
              <a:t>novērsta ūdeņu ar dažādu sastāvu un sateces baseinu apvienošanu </a:t>
            </a:r>
            <a:r>
              <a:rPr lang="lv-LV" sz="1600" dirty="0"/>
              <a:t>vienā objektā;</a:t>
            </a:r>
          </a:p>
          <a:p>
            <a:pPr lvl="1" algn="just"/>
            <a:r>
              <a:rPr lang="lv-LV" sz="1600" dirty="0"/>
              <a:t>Izmaiņu rezultātā </a:t>
            </a:r>
            <a:r>
              <a:rPr lang="lv-LV" sz="1600" b="1" dirty="0"/>
              <a:t>PŪO robežas atsevišķos gadījumos nesaskan ar UBA robežām</a:t>
            </a:r>
            <a:r>
              <a:rPr lang="lv-LV" sz="1600" dirty="0"/>
              <a:t> (īpaši PŪO, kas raksturo dziļākos ūdens nesējslāņus);</a:t>
            </a:r>
          </a:p>
          <a:p>
            <a:pPr lvl="1" algn="just"/>
            <a:r>
              <a:rPr lang="lv-LV" sz="1600" b="1" dirty="0"/>
              <a:t>katrs PŪO tiek pieskaitīts tikai vienam UBA </a:t>
            </a:r>
            <a:r>
              <a:rPr lang="lv-LV" sz="1600" dirty="0"/>
              <a:t>(kurā ietilpst lielākā daļa PŪO teritorijas);</a:t>
            </a:r>
          </a:p>
          <a:p>
            <a:pPr lvl="1" algn="just"/>
            <a:r>
              <a:rPr lang="lv-LV" sz="1600" dirty="0"/>
              <a:t>Turpmākais pazemes ūdeņu </a:t>
            </a:r>
            <a:r>
              <a:rPr lang="lv-LV" sz="1600" b="1" dirty="0"/>
              <a:t>stāvokļa novērtējums tika īstenots PŪO līmenī</a:t>
            </a:r>
            <a:r>
              <a:rPr lang="lv-LV" sz="1600" dirty="0"/>
              <a:t> - teritorijas, kas ietvertas konkrētā UBA novērtējumā, var būt arī ārpus attiecīgā UBA robežām!</a:t>
            </a:r>
          </a:p>
          <a:p>
            <a:pPr lvl="1"/>
            <a:endParaRPr lang="lv-LV" sz="1600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97DC2FB-EB59-48F7-BC42-1B899C715C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9401" y="728775"/>
            <a:ext cx="3998450" cy="27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A4EC482-FC86-400E-818C-B46761069F3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9401" y="3703975"/>
            <a:ext cx="3998450" cy="292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rrow: Down 7">
            <a:extLst>
              <a:ext uri="{FF2B5EF4-FFF2-40B4-BE49-F238E27FC236}">
                <a16:creationId xmlns:a16="http://schemas.microsoft.com/office/drawing/2014/main" id="{82158909-91C3-4121-A4A0-9BFB2F1A51B4}"/>
              </a:ext>
            </a:extLst>
          </p:cNvPr>
          <p:cNvSpPr/>
          <p:nvPr/>
        </p:nvSpPr>
        <p:spPr>
          <a:xfrm>
            <a:off x="10058400" y="2948825"/>
            <a:ext cx="565608" cy="110184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81A6FB-F0DD-4E44-A965-C50DE122B239}"/>
              </a:ext>
            </a:extLst>
          </p:cNvPr>
          <p:cNvSpPr txBox="1">
            <a:spLocks/>
          </p:cNvSpPr>
          <p:nvPr/>
        </p:nvSpPr>
        <p:spPr>
          <a:xfrm>
            <a:off x="2864188" y="5915147"/>
            <a:ext cx="4548187" cy="781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1800" b="1" dirty="0">
                <a:solidFill>
                  <a:srgbClr val="0D4A87"/>
                </a:solidFill>
              </a:rPr>
              <a:t>Attēlos – DUBA situācija pirms un pēc PŪO pārdalīšanas:</a:t>
            </a:r>
          </a:p>
        </p:txBody>
      </p:sp>
    </p:spTree>
    <p:extLst>
      <p:ext uri="{BB962C8B-B14F-4D97-AF65-F5344CB8AC3E}">
        <p14:creationId xmlns:p14="http://schemas.microsoft.com/office/powerpoint/2010/main" val="204886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5610D0-7A77-45C5-A074-AA01B28F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PŪO robežu pārskatīšana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59BB3E-13A3-4893-86EC-F5F8D9F9C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502459"/>
            <a:ext cx="6816870" cy="4990415"/>
          </a:xfrm>
        </p:spPr>
        <p:txBody>
          <a:bodyPr>
            <a:normAutofit/>
          </a:bodyPr>
          <a:lstStyle/>
          <a:p>
            <a:pPr algn="just"/>
            <a:r>
              <a:rPr lang="lv-LV" sz="2000" dirty="0"/>
              <a:t>Veikta PŪO robežu pārskatīšana un nacionālas nozīmes riska PŪO robežu pārdalīšana, kā rezultātā kopējais PŪO skaits Latvijā palielinājies no 16 uz 25 (tajā skaitā 3 riska PŪO)</a:t>
            </a:r>
          </a:p>
          <a:p>
            <a:r>
              <a:rPr lang="lv-LV" sz="2000" dirty="0"/>
              <a:t>Galvenās izmaiņas:</a:t>
            </a:r>
          </a:p>
          <a:p>
            <a:pPr lvl="1" algn="just"/>
            <a:r>
              <a:rPr lang="lv-LV" sz="1600" b="1" dirty="0"/>
              <a:t>vertikālais sadalījums </a:t>
            </a:r>
            <a:r>
              <a:rPr lang="lv-LV" sz="1600" dirty="0"/>
              <a:t>(</a:t>
            </a:r>
            <a:r>
              <a:rPr lang="lv-LV" sz="1600" i="1" dirty="0"/>
              <a:t>pīrāga princips</a:t>
            </a:r>
            <a:r>
              <a:rPr lang="lv-LV" sz="1600" dirty="0"/>
              <a:t>)</a:t>
            </a:r>
            <a:r>
              <a:rPr lang="lv-LV" sz="1600" i="1" dirty="0"/>
              <a:t> </a:t>
            </a:r>
            <a:r>
              <a:rPr lang="lv-LV" sz="1600" dirty="0"/>
              <a:t>– izdalīti pa ūdens nesējslāņu kompleksiem: </a:t>
            </a:r>
            <a:r>
              <a:rPr lang="lv-LV" sz="1600" dirty="0" err="1"/>
              <a:t>Famenas-Perma</a:t>
            </a:r>
            <a:r>
              <a:rPr lang="lv-LV" sz="1600" dirty="0"/>
              <a:t> (D</a:t>
            </a:r>
            <a:r>
              <a:rPr lang="lv-LV" sz="1600" baseline="-25000" dirty="0"/>
              <a:t>3</a:t>
            </a:r>
            <a:r>
              <a:rPr lang="lv-LV" sz="1600" i="1" dirty="0"/>
              <a:t>fm</a:t>
            </a:r>
            <a:r>
              <a:rPr lang="lv-LV" sz="1600" dirty="0"/>
              <a:t>-P), Pļaviņu-Amulas (D</a:t>
            </a:r>
            <a:r>
              <a:rPr lang="lv-LV" sz="1600" baseline="-25000" dirty="0"/>
              <a:t>3</a:t>
            </a:r>
            <a:r>
              <a:rPr lang="lv-LV" sz="1600" i="1" dirty="0"/>
              <a:t>pl-aml</a:t>
            </a:r>
            <a:r>
              <a:rPr lang="lv-LV" sz="1600" dirty="0"/>
              <a:t>) un Arukilas-Amatas (D</a:t>
            </a:r>
            <a:r>
              <a:rPr lang="lv-LV" sz="1600" baseline="-25000" dirty="0"/>
              <a:t>2-3</a:t>
            </a:r>
            <a:r>
              <a:rPr lang="lv-LV" sz="1600" i="1" dirty="0"/>
              <a:t>ar-am</a:t>
            </a:r>
            <a:r>
              <a:rPr lang="lv-LV" sz="1600" dirty="0"/>
              <a:t>);</a:t>
            </a:r>
          </a:p>
          <a:p>
            <a:pPr lvl="1" algn="just"/>
            <a:r>
              <a:rPr lang="lv-LV" sz="1600" dirty="0"/>
              <a:t>iespēju robežās </a:t>
            </a:r>
            <a:r>
              <a:rPr lang="lv-LV" sz="1600" b="1" dirty="0"/>
              <a:t>novērsta ūdeņu ar dažādu sastāvu un sateces baseinu apvienošanu </a:t>
            </a:r>
            <a:r>
              <a:rPr lang="lv-LV" sz="1600" dirty="0"/>
              <a:t>vienā objektā;</a:t>
            </a:r>
          </a:p>
          <a:p>
            <a:pPr lvl="1" algn="just"/>
            <a:r>
              <a:rPr lang="lv-LV" sz="1600" dirty="0"/>
              <a:t>Izmaiņu rezultātā </a:t>
            </a:r>
            <a:r>
              <a:rPr lang="lv-LV" sz="1600" b="1" dirty="0"/>
              <a:t>PŪO robežas atsevišķos gadījumos nesaskan ar UBA robežām</a:t>
            </a:r>
            <a:r>
              <a:rPr lang="lv-LV" sz="1600" dirty="0"/>
              <a:t> (īpaši PŪO, kas raksturo dziļākos ūdens nesējslāņus);</a:t>
            </a:r>
          </a:p>
          <a:p>
            <a:pPr lvl="1" algn="just"/>
            <a:r>
              <a:rPr lang="lv-LV" sz="1600" b="1" dirty="0"/>
              <a:t>katrs PŪO tiek pieskaitīts tikai vienam UBA </a:t>
            </a:r>
            <a:r>
              <a:rPr lang="lv-LV" sz="1600" dirty="0"/>
              <a:t>(kurā ietilpst lielākā daļa PŪO teritorijas);</a:t>
            </a:r>
          </a:p>
          <a:p>
            <a:pPr lvl="1" algn="just"/>
            <a:r>
              <a:rPr lang="lv-LV" sz="1600" dirty="0"/>
              <a:t>Turpmākais pazemes ūdeņu </a:t>
            </a:r>
            <a:r>
              <a:rPr lang="lv-LV" sz="1600" b="1" dirty="0"/>
              <a:t>stāvokļa novērtējums tika īstenots PŪO līmenī</a:t>
            </a:r>
            <a:r>
              <a:rPr lang="lv-LV" sz="1600" dirty="0"/>
              <a:t> - teritorijas, kas ietvertas konkrētā UBA novērtējumā, var būt arī ārpus attiecīgā UBA robežām!</a:t>
            </a:r>
          </a:p>
          <a:p>
            <a:pPr lvl="1"/>
            <a:endParaRPr lang="lv-LV" sz="1600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7630D84-BD2F-43B1-8F5A-0240A7CD60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8453" y="3926134"/>
            <a:ext cx="3995598" cy="27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D248896-0840-4997-9D1D-00537A3FD14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5601" y="882294"/>
            <a:ext cx="3998450" cy="277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rrow: Down 7">
            <a:extLst>
              <a:ext uri="{FF2B5EF4-FFF2-40B4-BE49-F238E27FC236}">
                <a16:creationId xmlns:a16="http://schemas.microsoft.com/office/drawing/2014/main" id="{675F8E23-1AE3-4E19-AC64-5276BCD4BA81}"/>
              </a:ext>
            </a:extLst>
          </p:cNvPr>
          <p:cNvSpPr/>
          <p:nvPr/>
        </p:nvSpPr>
        <p:spPr>
          <a:xfrm>
            <a:off x="10134600" y="3170984"/>
            <a:ext cx="565608" cy="110184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9EFC14-9300-44B3-A06E-E7D4F474A782}"/>
              </a:ext>
            </a:extLst>
          </p:cNvPr>
          <p:cNvSpPr txBox="1">
            <a:spLocks/>
          </p:cNvSpPr>
          <p:nvPr/>
        </p:nvSpPr>
        <p:spPr>
          <a:xfrm>
            <a:off x="2864188" y="5915147"/>
            <a:ext cx="4548187" cy="781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1800" b="1" dirty="0">
                <a:solidFill>
                  <a:srgbClr val="0D4A87"/>
                </a:solidFill>
              </a:rPr>
              <a:t>Attēlos – GUBA situācija pirms un pēc PŪO pārdalīšanas:</a:t>
            </a:r>
          </a:p>
        </p:txBody>
      </p:sp>
    </p:spTree>
    <p:extLst>
      <p:ext uri="{BB962C8B-B14F-4D97-AF65-F5344CB8AC3E}">
        <p14:creationId xmlns:p14="http://schemas.microsoft.com/office/powerpoint/2010/main" val="61073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53FA9D0-0AAA-46C9-8C94-CABF2AF7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Riska PŪO robežu pārskatīšana </a:t>
            </a:r>
            <a:r>
              <a:rPr lang="lv-LV" sz="2200" b="1" dirty="0">
                <a:solidFill>
                  <a:srgbClr val="0D4A87"/>
                </a:solidFill>
              </a:rPr>
              <a:t>(DUBA)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D0855B-4283-41F4-A8CD-10E20C138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02460"/>
            <a:ext cx="6385562" cy="4695140"/>
          </a:xfrm>
        </p:spPr>
        <p:txBody>
          <a:bodyPr>
            <a:normAutofit/>
          </a:bodyPr>
          <a:lstStyle/>
          <a:p>
            <a:pPr algn="just"/>
            <a:r>
              <a:rPr lang="lv-LV" sz="2000" dirty="0"/>
              <a:t>Pārskatītas </a:t>
            </a:r>
            <a:r>
              <a:rPr lang="lv-LV" sz="2000" b="1" dirty="0"/>
              <a:t>riska PŪO Q2 </a:t>
            </a:r>
            <a:r>
              <a:rPr lang="lv-LV" sz="2000" dirty="0"/>
              <a:t>«Ūdensgūtne «Baltezers» un «Baltezers II» līdz Mazajam Baltezeram» robežas</a:t>
            </a:r>
            <a:endParaRPr lang="lv-LV" sz="2000" b="1" baseline="30000" dirty="0">
              <a:solidFill>
                <a:srgbClr val="0070C0"/>
              </a:solidFill>
            </a:endParaRPr>
          </a:p>
          <a:p>
            <a:r>
              <a:rPr lang="lv-LV" sz="2000" dirty="0"/>
              <a:t>Situācijas raksturojums/veiktās darbības:</a:t>
            </a:r>
          </a:p>
          <a:p>
            <a:pPr lvl="1" algn="just"/>
            <a:r>
              <a:rPr lang="lv-LV" sz="1600" dirty="0"/>
              <a:t>pazemes ūdeņu </a:t>
            </a:r>
            <a:r>
              <a:rPr lang="lv-LV" sz="1600" b="1" dirty="0"/>
              <a:t>mākslīgā papildināšana ar virszemes ūdeņiem </a:t>
            </a:r>
            <a:r>
              <a:rPr lang="lv-LV" sz="1600" dirty="0"/>
              <a:t>no Mazā Baltezera;</a:t>
            </a:r>
          </a:p>
          <a:p>
            <a:pPr lvl="1" algn="just"/>
            <a:r>
              <a:rPr lang="lv-LV" sz="1600" dirty="0"/>
              <a:t>pazemes ūdeņu kvalitāti </a:t>
            </a:r>
            <a:r>
              <a:rPr lang="lv-LV" sz="1600" b="1" dirty="0"/>
              <a:t>negatīvi ietekmē </a:t>
            </a:r>
            <a:r>
              <a:rPr lang="lv-LV" sz="1600" dirty="0"/>
              <a:t>šo </a:t>
            </a:r>
            <a:r>
              <a:rPr lang="lv-LV" sz="1600" b="1" dirty="0"/>
              <a:t>virszemes ūdeņu kvalitāte</a:t>
            </a:r>
            <a:r>
              <a:rPr lang="lv-LV" sz="1600" dirty="0"/>
              <a:t>, kuriem raksturīga periodiski </a:t>
            </a:r>
            <a:r>
              <a:rPr lang="lv-LV" sz="1600" b="1" dirty="0"/>
              <a:t>paaugstināta mineralizācija un nātrija-hlorīdu ūdens tips;</a:t>
            </a:r>
          </a:p>
          <a:p>
            <a:pPr lvl="1" algn="just"/>
            <a:r>
              <a:rPr lang="lv-LV" sz="1600" b="1" dirty="0"/>
              <a:t>paaugstināts hlorīdjonu saturs </a:t>
            </a:r>
            <a:r>
              <a:rPr lang="lv-LV" sz="1600" dirty="0"/>
              <a:t>veidojas ūdeņiem </a:t>
            </a:r>
            <a:r>
              <a:rPr lang="lv-LV" sz="1600" b="1" dirty="0"/>
              <a:t>no Rīgas līča </a:t>
            </a:r>
            <a:r>
              <a:rPr lang="lv-LV" sz="1600" dirty="0"/>
              <a:t>periodiski ieplūstot Mazajā Baltezerā caur virszemes ūdeņu savstarpēji savienoto sistēmu;</a:t>
            </a:r>
          </a:p>
          <a:p>
            <a:pPr lvl="1" algn="just"/>
            <a:r>
              <a:rPr lang="lv-LV" sz="1600" dirty="0"/>
              <a:t>robežu precizēšanas rezultātā netika veiktas izmaiņas vertikālā sadalījumā, bet tika </a:t>
            </a:r>
            <a:r>
              <a:rPr lang="lv-LV" sz="1600" b="1" dirty="0"/>
              <a:t>stingri definētas horizontālās robežas </a:t>
            </a:r>
            <a:r>
              <a:rPr lang="lv-LV" sz="1600" dirty="0"/>
              <a:t>ziņošanas un monitoringa plānošanas vajadzībām;</a:t>
            </a:r>
          </a:p>
          <a:p>
            <a:pPr lvl="1" algn="just"/>
            <a:r>
              <a:rPr lang="lv-LV" sz="1600" b="1" dirty="0"/>
              <a:t>precizētas fona un robežvērtības;</a:t>
            </a:r>
            <a:endParaRPr lang="lv-LV" sz="1600" b="1" baseline="30000" dirty="0">
              <a:solidFill>
                <a:srgbClr val="0070C0"/>
              </a:solidFill>
            </a:endParaRPr>
          </a:p>
          <a:p>
            <a:pPr lvl="1" algn="just"/>
            <a:r>
              <a:rPr lang="lv-LV" sz="1600" b="1" dirty="0"/>
              <a:t>veikta tendenču analīze.</a:t>
            </a:r>
            <a:endParaRPr lang="lv-LV" sz="1600" b="1" baseline="30000" dirty="0">
              <a:solidFill>
                <a:srgbClr val="0070C0"/>
              </a:solidFill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4319BB3F-BA1C-4FB1-A4FE-C6D34FCB29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22171" r="8004" b="6402"/>
          <a:stretch/>
        </p:blipFill>
        <p:spPr>
          <a:xfrm>
            <a:off x="7448107" y="1502460"/>
            <a:ext cx="3905693" cy="50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AF32ABDA-43F6-43C6-B8A3-9340ECFC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565" y="1576352"/>
            <a:ext cx="5123580" cy="50507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C79D72E-1787-4ABF-BAA8-1B2E535B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Riska PŪO robežu pārskatīšana </a:t>
            </a:r>
            <a:r>
              <a:rPr lang="lv-LV" sz="2200" b="1" dirty="0">
                <a:solidFill>
                  <a:srgbClr val="0D4A87"/>
                </a:solidFill>
              </a:rPr>
              <a:t>(GUBA)</a:t>
            </a:r>
            <a:endParaRPr lang="lv-LV" b="1" dirty="0">
              <a:solidFill>
                <a:srgbClr val="0D4A87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89C593-E632-4FBC-86A8-B1576E0E0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502460"/>
            <a:ext cx="6004560" cy="5124668"/>
          </a:xfrm>
        </p:spPr>
        <p:txBody>
          <a:bodyPr>
            <a:normAutofit/>
          </a:bodyPr>
          <a:lstStyle/>
          <a:p>
            <a:pPr algn="just"/>
            <a:r>
              <a:rPr lang="lv-LV" sz="2000" dirty="0"/>
              <a:t>Pārskatītas </a:t>
            </a:r>
            <a:r>
              <a:rPr lang="lv-LV" sz="2000" b="1" dirty="0"/>
              <a:t>riska PŪO A11 </a:t>
            </a:r>
            <a:r>
              <a:rPr lang="lv-LV" sz="2000" dirty="0"/>
              <a:t>«Inčukalna sērskābā gudrona dīķi» robežas</a:t>
            </a:r>
            <a:endParaRPr lang="lv-LV" sz="2000" b="1" baseline="30000" dirty="0">
              <a:solidFill>
                <a:srgbClr val="0070C0"/>
              </a:solidFill>
            </a:endParaRPr>
          </a:p>
          <a:p>
            <a:r>
              <a:rPr lang="lv-LV" sz="2000" dirty="0"/>
              <a:t>Situācijas raksturojums/veiktās darbības:</a:t>
            </a:r>
          </a:p>
          <a:p>
            <a:pPr lvl="1" algn="just"/>
            <a:r>
              <a:rPr lang="lv-LV" sz="1600" dirty="0"/>
              <a:t>20.gs 50.-80. gadiem </a:t>
            </a:r>
            <a:r>
              <a:rPr lang="lv-LV" sz="1600" b="1" dirty="0"/>
              <a:t>ievērojamos apjomos deponēts sērskābais gudrons </a:t>
            </a:r>
            <a:r>
              <a:rPr lang="lv-LV" sz="1600" dirty="0"/>
              <a:t>(jēlnaftas pārstrādes produkts), kas </a:t>
            </a:r>
            <a:r>
              <a:rPr lang="lv-LV" sz="1600" b="1" dirty="0"/>
              <a:t>piesārņojis</a:t>
            </a:r>
            <a:r>
              <a:rPr lang="lv-LV" sz="1600" dirty="0"/>
              <a:t> apkārtnes </a:t>
            </a:r>
            <a:r>
              <a:rPr lang="lv-LV" sz="1600" b="1" dirty="0"/>
              <a:t>gruntsūdeņus,</a:t>
            </a:r>
            <a:r>
              <a:rPr lang="lv-LV" sz="1600" dirty="0"/>
              <a:t> </a:t>
            </a:r>
            <a:r>
              <a:rPr lang="lv-LV" sz="1600" b="1" dirty="0"/>
              <a:t>artēziskos ūdeņus</a:t>
            </a:r>
            <a:r>
              <a:rPr lang="lv-LV" sz="1600" dirty="0"/>
              <a:t> un lēnām pārvietojas Gaujas virzienā;</a:t>
            </a:r>
          </a:p>
          <a:p>
            <a:pPr lvl="1" algn="just"/>
            <a:r>
              <a:rPr lang="lv-LV" sz="1600" b="1" dirty="0"/>
              <a:t>stingri definētas vertikālās un horizontālās robežas </a:t>
            </a:r>
            <a:r>
              <a:rPr lang="lv-LV" sz="1600" dirty="0"/>
              <a:t>pamatā ziņošanas un pētnieciskā monitoringa plānošanas vajadzībām:</a:t>
            </a:r>
          </a:p>
          <a:p>
            <a:pPr lvl="2" algn="just"/>
            <a:r>
              <a:rPr lang="lv-LV" sz="1600" dirty="0"/>
              <a:t>identificēta ietekmētā teritorija </a:t>
            </a:r>
            <a:r>
              <a:rPr lang="lv-LV" sz="1600" b="1" dirty="0"/>
              <a:t>horizontālā mērogā</a:t>
            </a:r>
            <a:r>
              <a:rPr lang="lv-LV" sz="1600" dirty="0"/>
              <a:t>, balstoties uz </a:t>
            </a:r>
            <a:r>
              <a:rPr lang="lv-LV" sz="1600" b="1" dirty="0"/>
              <a:t>hidroģeoloģiskās modelēšanas rezultātiem</a:t>
            </a:r>
            <a:r>
              <a:rPr lang="lv-LV" sz="1600" dirty="0"/>
              <a:t>;</a:t>
            </a:r>
          </a:p>
          <a:p>
            <a:pPr lvl="2" algn="just"/>
            <a:r>
              <a:rPr lang="lv-LV" sz="1600" dirty="0"/>
              <a:t>identificēta ietekmētā teritorija </a:t>
            </a:r>
            <a:r>
              <a:rPr lang="lv-LV" sz="1600" b="1" dirty="0"/>
              <a:t>vertikālā mērogā</a:t>
            </a:r>
            <a:r>
              <a:rPr lang="lv-LV" sz="1600" dirty="0"/>
              <a:t>, ņemot vērā </a:t>
            </a:r>
            <a:r>
              <a:rPr lang="lv-LV" sz="1600" b="1" dirty="0"/>
              <a:t>piesārņojuma migrācijas prognozes</a:t>
            </a:r>
          </a:p>
          <a:p>
            <a:pPr lvl="1" algn="just"/>
            <a:r>
              <a:rPr lang="lv-LV" sz="1600" b="1" dirty="0"/>
              <a:t>precizētas fona un robežvērtības;</a:t>
            </a:r>
            <a:endParaRPr lang="lv-LV" sz="1600" b="1" baseline="30000" dirty="0">
              <a:solidFill>
                <a:srgbClr val="0070C0"/>
              </a:solidFill>
            </a:endParaRPr>
          </a:p>
          <a:p>
            <a:pPr lvl="1" algn="just"/>
            <a:r>
              <a:rPr lang="lv-LV" sz="1600" b="1" dirty="0"/>
              <a:t>veikta tendenču analīze.</a:t>
            </a:r>
            <a:endParaRPr lang="lv-LV" sz="1600" dirty="0"/>
          </a:p>
          <a:p>
            <a:pPr lvl="2" algn="just"/>
            <a:endParaRPr lang="lv-LV" sz="12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  <a:p>
            <a:pPr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272544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BE78CDF-A827-4540-84B0-C378C092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667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Pārrobežu PŪO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259436-A313-4BC7-A77F-AAD88FCA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713"/>
            <a:ext cx="5728857" cy="4589047"/>
          </a:xfrm>
        </p:spPr>
        <p:txBody>
          <a:bodyPr>
            <a:normAutofit lnSpcReduction="10000"/>
          </a:bodyPr>
          <a:lstStyle/>
          <a:p>
            <a:pPr algn="just"/>
            <a:r>
              <a:rPr lang="lv-LV" sz="2000" dirty="0"/>
              <a:t>Starpvalstu sadarbība tiek veikta ar Lietuvu  un Igauniju</a:t>
            </a:r>
            <a:endParaRPr lang="lv-LV" sz="2000" b="1" baseline="30000" dirty="0">
              <a:solidFill>
                <a:srgbClr val="0070C0"/>
              </a:solidFill>
            </a:endParaRPr>
          </a:p>
          <a:p>
            <a:pPr algn="just"/>
            <a:r>
              <a:rPr lang="lv-LV" sz="2000" dirty="0"/>
              <a:t>Sadarbībā ar Lietuvu:</a:t>
            </a:r>
          </a:p>
          <a:p>
            <a:pPr lvl="1" algn="just"/>
            <a:r>
              <a:rPr lang="lv-LV" sz="1600" b="1" dirty="0"/>
              <a:t>izdalīti pārrobežu PŪO </a:t>
            </a:r>
            <a:r>
              <a:rPr lang="lv-LV" sz="1600" dirty="0"/>
              <a:t>(DUBA – PŪO A7);</a:t>
            </a:r>
          </a:p>
          <a:p>
            <a:pPr lvl="1" algn="just"/>
            <a:r>
              <a:rPr lang="lv-LV" sz="1600" b="1" dirty="0"/>
              <a:t>izstrādāta vienota stāvokļa novērtēšanas pieeja</a:t>
            </a:r>
            <a:r>
              <a:rPr lang="lv-LV" sz="1600" dirty="0"/>
              <a:t>;</a:t>
            </a:r>
          </a:p>
          <a:p>
            <a:pPr lvl="1" algn="just"/>
            <a:r>
              <a:rPr lang="lv-LV" sz="1600" b="1" dirty="0"/>
              <a:t>veikts</a:t>
            </a:r>
            <a:r>
              <a:rPr lang="lv-LV" sz="1600" dirty="0"/>
              <a:t> Latvijas-Lietuvas pārrobežu PŪO </a:t>
            </a:r>
            <a:r>
              <a:rPr lang="lv-LV" sz="1600" b="1" dirty="0"/>
              <a:t>sākotnējais ķīmiskā un kvantitatīvā stāvokļa novērtējums</a:t>
            </a:r>
            <a:r>
              <a:rPr lang="lv-LV" sz="1600" dirty="0"/>
              <a:t>;</a:t>
            </a:r>
          </a:p>
          <a:p>
            <a:pPr lvl="1" algn="just"/>
            <a:r>
              <a:rPr lang="lv-LV" sz="1600" dirty="0"/>
              <a:t>2016.gadā </a:t>
            </a:r>
            <a:r>
              <a:rPr lang="lv-LV" sz="1600" b="1" dirty="0"/>
              <a:t>uzsākts pārrobežu pazemes ūdeņu kvalitātes monitorings.</a:t>
            </a:r>
          </a:p>
          <a:p>
            <a:pPr algn="just"/>
            <a:r>
              <a:rPr lang="lv-LV" sz="2000" dirty="0"/>
              <a:t>Sadarbībā ar Igauniju:</a:t>
            </a:r>
          </a:p>
          <a:p>
            <a:pPr lvl="1" algn="just"/>
            <a:r>
              <a:rPr lang="lv-LV" sz="1600" b="1" dirty="0"/>
              <a:t>izdalīti pārrobežu PŪO </a:t>
            </a:r>
            <a:r>
              <a:rPr lang="lv-LV" sz="1600" dirty="0"/>
              <a:t>(DUBA – PŪO A8; GUBA – PŪO D6, A10 un P);</a:t>
            </a:r>
          </a:p>
          <a:p>
            <a:pPr lvl="1" algn="just"/>
            <a:r>
              <a:rPr lang="lv-LV" sz="1600" b="1" i="1" dirty="0"/>
              <a:t>plānots</a:t>
            </a:r>
            <a:r>
              <a:rPr lang="lv-LV" sz="1600" b="1" dirty="0"/>
              <a:t> izstrādāt vienotu stāvokļa novērtēšanas pieeju </a:t>
            </a:r>
            <a:r>
              <a:rPr lang="lv-LV" sz="1600" dirty="0"/>
              <a:t>un veikt Latvijas-Igaunijas pārrobežu PŪO </a:t>
            </a:r>
            <a:r>
              <a:rPr lang="lv-LV" sz="1600" b="1" dirty="0"/>
              <a:t>sākotnējo ķīmiskā un kvantitatīvā stāvokļa novērtējumu</a:t>
            </a:r>
            <a:r>
              <a:rPr lang="lv-LV" sz="1600" dirty="0"/>
              <a:t>;</a:t>
            </a:r>
          </a:p>
          <a:p>
            <a:pPr lvl="1" algn="just"/>
            <a:r>
              <a:rPr lang="lv-LV" sz="1600" b="1" i="1" dirty="0"/>
              <a:t>plānots</a:t>
            </a:r>
            <a:r>
              <a:rPr lang="lv-LV" sz="1600" b="1" dirty="0"/>
              <a:t> izveidot pārrobežu pazemes ūdeņu kvantitatīvā un kvalitatīvā monitoringa stratēģiju.</a:t>
            </a:r>
          </a:p>
          <a:p>
            <a:pPr lvl="1" algn="just"/>
            <a:endParaRPr lang="lv-LV" sz="1600" dirty="0"/>
          </a:p>
          <a:p>
            <a:pPr lvl="1"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2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  <a:p>
            <a:pPr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D96D789-8D5C-4B78-AAC7-578662D4C0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8107" y="365125"/>
            <a:ext cx="4488873" cy="291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C224F8FB-25D2-4874-8369-29A25760FE3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08" y="3581111"/>
            <a:ext cx="4488873" cy="2911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30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617925D-87BF-4782-9DDB-438BA7B8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0407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Metodiskie jauninājumi </a:t>
            </a:r>
            <a:r>
              <a:rPr lang="lv-LV" sz="2200" b="1" dirty="0">
                <a:solidFill>
                  <a:srgbClr val="0D4A87"/>
                </a:solidFill>
              </a:rPr>
              <a:t>(1)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C0DE702-9C0E-4EEF-9056-60C1BE1B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346"/>
            <a:ext cx="5026891" cy="4589047"/>
          </a:xfrm>
        </p:spPr>
        <p:txBody>
          <a:bodyPr>
            <a:normAutofit/>
          </a:bodyPr>
          <a:lstStyle/>
          <a:p>
            <a:pPr algn="just"/>
            <a:r>
              <a:rPr lang="lv-LV" sz="2000" dirty="0"/>
              <a:t>Ievērojami uzlabotas metodikas </a:t>
            </a:r>
            <a:r>
              <a:rPr lang="lv-LV" sz="2000" b="1" dirty="0">
                <a:solidFill>
                  <a:srgbClr val="0070C0"/>
                </a:solidFill>
              </a:rPr>
              <a:t>punktveida un izkliedētā piesārņojuma</a:t>
            </a:r>
            <a:r>
              <a:rPr lang="lv-LV" sz="2000" b="1" dirty="0"/>
              <a:t> slodžu būtiskuma novērtēšanai PŪO līmenī</a:t>
            </a:r>
            <a:r>
              <a:rPr lang="lv-LV" sz="2000" dirty="0"/>
              <a:t>:</a:t>
            </a:r>
          </a:p>
          <a:p>
            <a:pPr lvl="1" algn="just"/>
            <a:r>
              <a:rPr lang="lv-LV" sz="1600" b="1" dirty="0"/>
              <a:t>palielināts</a:t>
            </a:r>
            <a:r>
              <a:rPr lang="lv-LV" sz="1600" dirty="0"/>
              <a:t> izmantoto </a:t>
            </a:r>
            <a:r>
              <a:rPr lang="lv-LV" sz="1600" b="1" dirty="0"/>
              <a:t>datu apjoms un veids;</a:t>
            </a:r>
          </a:p>
          <a:p>
            <a:pPr lvl="1" algn="just"/>
            <a:r>
              <a:rPr lang="lv-LV" sz="1600" dirty="0"/>
              <a:t>veikta </a:t>
            </a:r>
            <a:r>
              <a:rPr lang="lv-LV" sz="1600" b="1" dirty="0"/>
              <a:t>salāgošana ar metodikām</a:t>
            </a:r>
            <a:r>
              <a:rPr lang="lv-LV" sz="1600" dirty="0"/>
              <a:t>, kas tiek pielietotas </a:t>
            </a:r>
            <a:r>
              <a:rPr lang="lv-LV" sz="1600" b="1" dirty="0"/>
              <a:t>VŪO slodžu būtiskuma novērtēšanai;</a:t>
            </a:r>
          </a:p>
          <a:p>
            <a:pPr lvl="1" algn="just"/>
            <a:r>
              <a:rPr lang="lv-LV" sz="1600" b="1" dirty="0"/>
              <a:t>minimizēta eksperta vērtējuma nepieciešamība;</a:t>
            </a:r>
          </a:p>
          <a:p>
            <a:pPr lvl="1" algn="just"/>
            <a:r>
              <a:rPr lang="lv-LV" sz="1600" dirty="0"/>
              <a:t>Izmantoti arī </a:t>
            </a:r>
            <a:r>
              <a:rPr lang="lv-LV" sz="1600" b="1" dirty="0"/>
              <a:t>netiešie dati </a:t>
            </a:r>
            <a:r>
              <a:rPr lang="lv-LV" sz="1600" dirty="0"/>
              <a:t>(t.sk. vietas ģeoloģiskie un hidroģeoloģiskie apstākļi), kas var norādīt uz potenciālu piesārņojuma risku jeb izmantots </a:t>
            </a:r>
            <a:r>
              <a:rPr lang="lv-LV" sz="1600" b="1" dirty="0"/>
              <a:t>piesardzības princips;</a:t>
            </a:r>
          </a:p>
          <a:p>
            <a:pPr lvl="1" algn="just"/>
            <a:r>
              <a:rPr lang="lv-LV" sz="1600" dirty="0"/>
              <a:t>slodze noteikta par būtisku PŪO līmenī, ja kaut viens no analizētajiem slodžu veidiem atzīts par ļoti nozīmīgu saskaņā ar izstrādātajiem kritērijiem (</a:t>
            </a:r>
            <a:r>
              <a:rPr lang="lv-LV" sz="1600" b="1" i="1" dirty="0"/>
              <a:t>viens ārā - visi ārā </a:t>
            </a:r>
            <a:r>
              <a:rPr lang="lv-LV" sz="1600" b="1" dirty="0"/>
              <a:t>princips</a:t>
            </a:r>
            <a:r>
              <a:rPr lang="lv-LV" sz="1600" dirty="0"/>
              <a:t>).</a:t>
            </a:r>
          </a:p>
          <a:p>
            <a:pPr lvl="1"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2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  <a:p>
            <a:pPr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B56E50-F3E8-4275-AD35-71A262CCAD76}"/>
              </a:ext>
            </a:extLst>
          </p:cNvPr>
          <p:cNvSpPr txBox="1">
            <a:spLocks/>
          </p:cNvSpPr>
          <p:nvPr/>
        </p:nvSpPr>
        <p:spPr>
          <a:xfrm>
            <a:off x="6326911" y="1705533"/>
            <a:ext cx="5026891" cy="458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2000" dirty="0"/>
              <a:t>Ievērojami uzlabotas uzlabota metodika </a:t>
            </a:r>
            <a:r>
              <a:rPr lang="lv-LV" sz="2000" b="1" dirty="0">
                <a:solidFill>
                  <a:srgbClr val="0070C0"/>
                </a:solidFill>
              </a:rPr>
              <a:t>pazemes ūdeņu ieguves</a:t>
            </a:r>
            <a:r>
              <a:rPr lang="lv-LV" sz="2000" b="1" dirty="0"/>
              <a:t> slodžu būtiskuma novērtēšanai PŪO līmenī</a:t>
            </a:r>
            <a:r>
              <a:rPr lang="lv-LV" sz="2000" dirty="0"/>
              <a:t>:</a:t>
            </a:r>
          </a:p>
          <a:p>
            <a:pPr lvl="1" algn="just"/>
            <a:r>
              <a:rPr lang="lv-LV" sz="1600" dirty="0"/>
              <a:t>papildus ūdens ieguvei pazemes ūdeņu atradnēs, iekļauta arī </a:t>
            </a:r>
            <a:r>
              <a:rPr lang="lv-LV" sz="1600" b="1" dirty="0"/>
              <a:t>ieguve no individuālajiem urbumiem</a:t>
            </a:r>
            <a:r>
              <a:rPr lang="lv-LV" sz="1600" dirty="0"/>
              <a:t> (kuriem izsniegta Ūdens resursu lietošanas atļauja) un </a:t>
            </a:r>
            <a:r>
              <a:rPr lang="lv-LV" sz="1600" b="1" dirty="0"/>
              <a:t>veikta apjomīga šo datu validācija;</a:t>
            </a:r>
          </a:p>
          <a:p>
            <a:pPr lvl="1" algn="just"/>
            <a:r>
              <a:rPr lang="lv-LV" sz="1600" dirty="0"/>
              <a:t>slodze noteikta par būtisku PŪO līmenī, ja vairāk nekā 20% no PŪO platības aizņem teritorijas, kurās novērtēta ļoti nozīmīga ieguves slodze;</a:t>
            </a:r>
          </a:p>
          <a:p>
            <a:pPr lvl="1" algn="just"/>
            <a:r>
              <a:rPr lang="lv-LV" sz="1600" dirty="0"/>
              <a:t>kā papildus kritērijs PŪO ar nevienmērīgi izkliedētu ūdens ieguvi tika izmantots </a:t>
            </a:r>
            <a:r>
              <a:rPr lang="lv-LV" sz="1600" b="1" dirty="0"/>
              <a:t>īpatnējais ūdens ieguves rādītājs</a:t>
            </a:r>
            <a:r>
              <a:rPr lang="lv-LV" sz="1600" dirty="0"/>
              <a:t> (aprēķināts dalot ūdens ieguves apjomu katrā PŪO ar attiecīgo PŪO kopējo platību) – ja šis rādītājs pārsniedza Latvijai noteikto vidējo rādītāju (1.43), tad gala slēdzienā ūdens ieguves slodze tika atzīta par būtisku.</a:t>
            </a:r>
          </a:p>
          <a:p>
            <a:pPr lvl="1" algn="just"/>
            <a:endParaRPr lang="lv-LV" sz="1600" b="1" dirty="0"/>
          </a:p>
          <a:p>
            <a:pPr lvl="1"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2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  <a:p>
            <a:pPr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193658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6D9BF36-3625-4BD5-8D8C-F5049C60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0407"/>
          </a:xfrm>
        </p:spPr>
        <p:txBody>
          <a:bodyPr/>
          <a:lstStyle/>
          <a:p>
            <a:r>
              <a:rPr lang="lv-LV" b="1" dirty="0">
                <a:solidFill>
                  <a:srgbClr val="0D4A87"/>
                </a:solidFill>
              </a:rPr>
              <a:t>Metodiskie jauninājumi </a:t>
            </a:r>
            <a:r>
              <a:rPr lang="lv-LV" sz="2200" b="1" dirty="0">
                <a:solidFill>
                  <a:srgbClr val="0D4A87"/>
                </a:solidFill>
              </a:rPr>
              <a:t>(2)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B11C9D-A97A-4C85-9431-FBE26B59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160836"/>
            <a:ext cx="5257802" cy="4175796"/>
          </a:xfrm>
        </p:spPr>
        <p:txBody>
          <a:bodyPr>
            <a:normAutofit/>
          </a:bodyPr>
          <a:lstStyle/>
          <a:p>
            <a:pPr algn="just"/>
            <a:r>
              <a:rPr lang="lv-LV" sz="2000" b="1" dirty="0"/>
              <a:t>Ķīmiskā stāvokļa novērtēšanas metodikā</a:t>
            </a:r>
            <a:r>
              <a:rPr lang="lv-LV" sz="2000" dirty="0"/>
              <a:t>:</a:t>
            </a:r>
          </a:p>
          <a:p>
            <a:pPr lvl="1" algn="just"/>
            <a:r>
              <a:rPr lang="lv-LV" sz="2000" b="1" dirty="0"/>
              <a:t>samazināta nepieciešamība pēc eksperta vērtējuma;</a:t>
            </a:r>
          </a:p>
          <a:p>
            <a:pPr lvl="1" algn="just"/>
            <a:r>
              <a:rPr lang="lv-LV" sz="2000" b="1" dirty="0"/>
              <a:t>iekļauti</a:t>
            </a:r>
            <a:r>
              <a:rPr lang="lv-LV" sz="2000" dirty="0"/>
              <a:t> </a:t>
            </a:r>
            <a:r>
              <a:rPr lang="lv-LV" sz="2000" b="1" dirty="0"/>
              <a:t>būtisku</a:t>
            </a:r>
            <a:r>
              <a:rPr lang="lv-LV" sz="2000" dirty="0"/>
              <a:t> izkliedēto un punktveida piesārņojošo </a:t>
            </a:r>
            <a:r>
              <a:rPr lang="lv-LV" sz="2000" b="1" dirty="0"/>
              <a:t>slodžu kritēriji;</a:t>
            </a:r>
          </a:p>
          <a:p>
            <a:pPr lvl="1" algn="just"/>
            <a:r>
              <a:rPr lang="lv-LV" sz="2000" b="1" dirty="0"/>
              <a:t>iekļauti jūras ūdeņu un</a:t>
            </a:r>
            <a:r>
              <a:rPr lang="lv-LV" sz="2000" dirty="0"/>
              <a:t> </a:t>
            </a:r>
            <a:r>
              <a:rPr lang="lv-LV" sz="2000" b="1" dirty="0"/>
              <a:t>paaugstinātas mineralizācijas ūdeņu </a:t>
            </a:r>
            <a:r>
              <a:rPr lang="lv-LV" sz="2000" b="1" dirty="0" err="1"/>
              <a:t>intrūzijas</a:t>
            </a:r>
            <a:r>
              <a:rPr lang="lv-LV" sz="2000" b="1" dirty="0"/>
              <a:t> testi;</a:t>
            </a:r>
          </a:p>
          <a:p>
            <a:pPr lvl="1" algn="just"/>
            <a:r>
              <a:rPr lang="lv-LV" sz="2000" b="1" dirty="0"/>
              <a:t>noteiktas fona vērtības un robežvērtības visiem Latvijas PŪO</a:t>
            </a:r>
            <a:r>
              <a:rPr lang="lv-LV" sz="2000" dirty="0"/>
              <a:t>, kas izmantotas PŪO ķīmiskā stāvokļa novērtēšanā.</a:t>
            </a:r>
          </a:p>
          <a:p>
            <a:pPr lvl="1" algn="just"/>
            <a:endParaRPr lang="lv-LV" sz="1600" dirty="0"/>
          </a:p>
          <a:p>
            <a:pPr lvl="1" algn="just"/>
            <a:endParaRPr lang="lv-LV" sz="12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  <a:p>
            <a:pPr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EF51F5-AF20-45CC-89FF-D62F6AEF20ED}"/>
              </a:ext>
            </a:extLst>
          </p:cNvPr>
          <p:cNvSpPr txBox="1">
            <a:spLocks/>
          </p:cNvSpPr>
          <p:nvPr/>
        </p:nvSpPr>
        <p:spPr>
          <a:xfrm>
            <a:off x="6326911" y="2160835"/>
            <a:ext cx="5257802" cy="4175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2000" b="1" dirty="0"/>
              <a:t>Kvantitatīvā stāvokļa novērtēšanas metodikā</a:t>
            </a:r>
            <a:r>
              <a:rPr lang="lv-LV" sz="2000" dirty="0"/>
              <a:t>:</a:t>
            </a:r>
          </a:p>
          <a:p>
            <a:pPr lvl="1" algn="just"/>
            <a:r>
              <a:rPr lang="lv-LV" sz="2000" b="1" dirty="0"/>
              <a:t>papildināta ar būtisku ūdens ieguves slodžu kritēriju</a:t>
            </a:r>
            <a:r>
              <a:rPr lang="lv-LV" sz="2000" dirty="0"/>
              <a:t>;</a:t>
            </a:r>
          </a:p>
          <a:p>
            <a:pPr lvl="1" algn="just"/>
            <a:r>
              <a:rPr lang="lv-LV" sz="2000" dirty="0"/>
              <a:t>iekļauta </a:t>
            </a:r>
            <a:r>
              <a:rPr lang="lv-LV" sz="2000" b="1" dirty="0"/>
              <a:t>pazemes ūdeņu līmeņu pazeminājumu analīze </a:t>
            </a:r>
            <a:r>
              <a:rPr lang="lv-LV" sz="2000" dirty="0"/>
              <a:t>pazemes ūdeņu atradnēs;</a:t>
            </a:r>
          </a:p>
          <a:p>
            <a:pPr lvl="1" algn="just"/>
            <a:r>
              <a:rPr lang="lv-LV" sz="2000" dirty="0"/>
              <a:t>iekļauta</a:t>
            </a:r>
            <a:r>
              <a:rPr lang="lv-LV" sz="2000" b="1" dirty="0"/>
              <a:t> pazemes ūdeņu līmeņu tendenču analīze </a:t>
            </a:r>
            <a:r>
              <a:rPr lang="lv-LV" sz="2000" dirty="0"/>
              <a:t>reprezentatīvos monitoringa tīkla urbumos;</a:t>
            </a:r>
          </a:p>
          <a:p>
            <a:pPr lvl="1" algn="just"/>
            <a:r>
              <a:rPr lang="lv-LV" sz="2000" dirty="0"/>
              <a:t>iekļauti</a:t>
            </a:r>
            <a:r>
              <a:rPr lang="lv-LV" sz="2000" b="1" dirty="0"/>
              <a:t> jūras ūdeņu </a:t>
            </a:r>
            <a:r>
              <a:rPr lang="lv-LV" sz="2000" dirty="0"/>
              <a:t>un citu paaugstinātas mineralizācijas ūdeņu </a:t>
            </a:r>
            <a:r>
              <a:rPr lang="lv-LV" sz="2000" b="1" dirty="0" err="1"/>
              <a:t>intrūzijas</a:t>
            </a:r>
            <a:r>
              <a:rPr lang="lv-LV" sz="2000" b="1" dirty="0"/>
              <a:t> testi.</a:t>
            </a:r>
          </a:p>
          <a:p>
            <a:pPr lvl="1" algn="just"/>
            <a:endParaRPr lang="lv-LV" sz="1600" dirty="0"/>
          </a:p>
          <a:p>
            <a:pPr lvl="1" algn="just"/>
            <a:endParaRPr lang="lv-LV" sz="1600" b="1" dirty="0"/>
          </a:p>
          <a:p>
            <a:pPr lvl="1"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2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  <a:p>
            <a:pPr algn="just"/>
            <a:endParaRPr lang="lv-LV" sz="20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CF9ED96-6B1B-4221-A27E-7D099E99BCDE}"/>
              </a:ext>
            </a:extLst>
          </p:cNvPr>
          <p:cNvSpPr txBox="1">
            <a:spLocks/>
          </p:cNvSpPr>
          <p:nvPr/>
        </p:nvSpPr>
        <p:spPr>
          <a:xfrm>
            <a:off x="838197" y="1682730"/>
            <a:ext cx="10515600" cy="687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2000" dirty="0"/>
              <a:t>Uzlabotas metodikas PŪO </a:t>
            </a:r>
            <a:r>
              <a:rPr lang="lv-LV" sz="2000" b="1" dirty="0">
                <a:solidFill>
                  <a:srgbClr val="0070C0"/>
                </a:solidFill>
              </a:rPr>
              <a:t>kvantitatīvā un ķīmiskā stāvokļa novērtēšanai:</a:t>
            </a:r>
            <a:endParaRPr lang="lv-LV" sz="1600" dirty="0"/>
          </a:p>
          <a:p>
            <a:pPr lvl="1" algn="just"/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178816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2231</Words>
  <Application>Microsoft Office PowerPoint</Application>
  <PresentationFormat>Widescreen</PresentationFormat>
  <Paragraphs>247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dizains</vt:lpstr>
      <vt:lpstr>PowerPoint Presentation</vt:lpstr>
      <vt:lpstr>Būtiskākās izmaiņas UBAP salīdzinājumā ar iepriekšējā perioda (2016-2021) plāniem</vt:lpstr>
      <vt:lpstr>PŪO robežu pārskatīšana</vt:lpstr>
      <vt:lpstr>PŪO robežu pārskatīšana</vt:lpstr>
      <vt:lpstr>Riska PŪO robežu pārskatīšana (DUBA)</vt:lpstr>
      <vt:lpstr>Riska PŪO robežu pārskatīšana (GUBA)</vt:lpstr>
      <vt:lpstr>Pārrobežu PŪO</vt:lpstr>
      <vt:lpstr>Metodiskie jauninājumi (1)</vt:lpstr>
      <vt:lpstr>Metodiskie jauninājumi (2)</vt:lpstr>
      <vt:lpstr>Metodiskie jauninājumi (3)</vt:lpstr>
      <vt:lpstr>Slodzes - punktveida (1)</vt:lpstr>
      <vt:lpstr>Slodzes – difūzā un ieguves (2)</vt:lpstr>
      <vt:lpstr>Slodzes - specifiskās (3)</vt:lpstr>
      <vt:lpstr>PŪO stāvoklis (1)</vt:lpstr>
      <vt:lpstr>PŪO stāvoklis (2) + izņēmumi</vt:lpstr>
      <vt:lpstr>Pasākumu programma: papildu pasākumi PŪO </vt:lpstr>
      <vt:lpstr>Pasākumu programma: nacionāla mēroga pasākumi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Būtiskākās izmaiņas plānos salīdzinājumā ar plāniem  2016.-2021.gadam</dc:title>
  <dc:creator>Krisjanis Valters</dc:creator>
  <cp:lastModifiedBy>Davis Borozdins</cp:lastModifiedBy>
  <cp:revision>71</cp:revision>
  <dcterms:created xsi:type="dcterms:W3CDTF">2021-06-18T06:10:06Z</dcterms:created>
  <dcterms:modified xsi:type="dcterms:W3CDTF">2021-06-29T05:13:05Z</dcterms:modified>
</cp:coreProperties>
</file>