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0"/>
  </p:notesMasterIdLst>
  <p:sldIdLst>
    <p:sldId id="274" r:id="rId6"/>
    <p:sldId id="275" r:id="rId7"/>
    <p:sldId id="276" r:id="rId8"/>
    <p:sldId id="277" r:id="rId9"/>
    <p:sldId id="278" r:id="rId10"/>
    <p:sldId id="279" r:id="rId11"/>
    <p:sldId id="281" r:id="rId12"/>
    <p:sldId id="282" r:id="rId13"/>
    <p:sldId id="283" r:id="rId14"/>
    <p:sldId id="284" r:id="rId15"/>
    <p:sldId id="285" r:id="rId16"/>
    <p:sldId id="286" r:id="rId17"/>
    <p:sldId id="287" r:id="rId18"/>
    <p:sldId id="288" r:id="rId19"/>
    <p:sldId id="289" r:id="rId20"/>
    <p:sldId id="296" r:id="rId21"/>
    <p:sldId id="297" r:id="rId22"/>
    <p:sldId id="298" r:id="rId23"/>
    <p:sldId id="290" r:id="rId24"/>
    <p:sldId id="291" r:id="rId25"/>
    <p:sldId id="292" r:id="rId26"/>
    <p:sldId id="293" r:id="rId27"/>
    <p:sldId id="294" r:id="rId28"/>
    <p:sldId id="29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A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61" autoAdjust="0"/>
  </p:normalViewPr>
  <p:slideViewPr>
    <p:cSldViewPr snapToGrid="0" snapToObjects="1">
      <p:cViewPr varScale="1">
        <p:scale>
          <a:sx n="55" d="100"/>
          <a:sy n="55" d="100"/>
        </p:scale>
        <p:origin x="18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78A5A-BB12-4335-A6F8-4C4693A12778}" type="datetimeFigureOut">
              <a:rPr lang="en-US" smtClean="0"/>
              <a:pPr/>
              <a:t>7/2/2021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B2619-6065-4F5F-8D71-A8FB477728BA}" type="slidenum">
              <a:rPr lang="en-US" smtClean="0"/>
              <a:pPr/>
              <a:t>‹#›</a:t>
            </a:fld>
            <a:endParaRPr lang="en-US"/>
          </a:p>
        </p:txBody>
      </p:sp>
    </p:spTree>
    <p:extLst>
      <p:ext uri="{BB962C8B-B14F-4D97-AF65-F5344CB8AC3E}">
        <p14:creationId xmlns:p14="http://schemas.microsoft.com/office/powerpoint/2010/main" val="228006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u="none" dirty="0"/>
              <a:t>Izstrādājot 3. cikla plānus, veiktas būtiskas metodoloģiskās izmaiņas,</a:t>
            </a:r>
            <a:r>
              <a:rPr lang="lv-LV" u="none" baseline="0" dirty="0"/>
              <a:t> sākot ar virszemes ūdeņu tipoloģijas pārskatīšanu.</a:t>
            </a:r>
          </a:p>
        </p:txBody>
      </p:sp>
      <p:sp>
        <p:nvSpPr>
          <p:cNvPr id="4" name="Slide Number Placeholder 3"/>
          <p:cNvSpPr>
            <a:spLocks noGrp="1"/>
          </p:cNvSpPr>
          <p:nvPr>
            <p:ph type="sldNum" sz="quarter" idx="5"/>
          </p:nvPr>
        </p:nvSpPr>
        <p:spPr/>
        <p:txBody>
          <a:bodyPr/>
          <a:lstStyle/>
          <a:p>
            <a:fld id="{1FDB2619-6065-4F5F-8D71-A8FB477728BA}" type="slidenum">
              <a:rPr lang="en-US" smtClean="0"/>
              <a:pPr/>
              <a:t>2</a:t>
            </a:fld>
            <a:endParaRPr lang="en-US"/>
          </a:p>
        </p:txBody>
      </p:sp>
    </p:spTree>
    <p:extLst>
      <p:ext uri="{BB962C8B-B14F-4D97-AF65-F5344CB8AC3E}">
        <p14:creationId xmlns:p14="http://schemas.microsoft.com/office/powerpoint/2010/main" val="344052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12</a:t>
            </a:fld>
            <a:endParaRPr lang="en-US"/>
          </a:p>
        </p:txBody>
      </p:sp>
    </p:spTree>
    <p:extLst>
      <p:ext uri="{BB962C8B-B14F-4D97-AF65-F5344CB8AC3E}">
        <p14:creationId xmlns:p14="http://schemas.microsoft.com/office/powerpoint/2010/main" val="349231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Kvalitātes salīdzināšana veikta tikai tiem ŪO, kas bija izdalīti jau 1. cikla UBAP</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4758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464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none"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7146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0582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Prioritāro vielu koncentrācijas nosaka ūdens vides dažādās matricās (ūdens, </a:t>
            </a:r>
            <a:r>
              <a:rPr lang="lv-LV" dirty="0" err="1"/>
              <a:t>sedimenti</a:t>
            </a:r>
            <a:r>
              <a:rPr lang="lv-LV" dirty="0"/>
              <a:t>, </a:t>
            </a:r>
            <a:r>
              <a:rPr lang="lv-LV" dirty="0" err="1"/>
              <a:t>biota</a:t>
            </a:r>
            <a:r>
              <a:rPr lang="lv-LV" dirty="0"/>
              <a:t>), atbilstoši konkrēto vielu īpašībām un spējai akumulēties </a:t>
            </a:r>
            <a:r>
              <a:rPr lang="lv-LV" dirty="0" err="1"/>
              <a:t>sedimentos</a:t>
            </a:r>
            <a:r>
              <a:rPr lang="lv-LV" dirty="0"/>
              <a:t> vai ūdens organismu audos.</a:t>
            </a:r>
          </a:p>
          <a:p>
            <a:r>
              <a:rPr lang="lv-LV" dirty="0"/>
              <a:t>Tomēr </a:t>
            </a:r>
            <a:r>
              <a:rPr lang="lv-LV" b="1" dirty="0"/>
              <a:t>vides kvalitātes normatīvi </a:t>
            </a:r>
            <a:r>
              <a:rPr lang="lv-LV" dirty="0"/>
              <a:t>(VKN) uz otro upju baseinu apsaimniekošanas plānu izstrādes brīdi ES līmenī ir noteikti tikai </a:t>
            </a:r>
            <a:r>
              <a:rPr lang="lv-LV" b="1" u="none" dirty="0"/>
              <a:t>ūdens</a:t>
            </a:r>
            <a:r>
              <a:rPr lang="lv-LV" dirty="0"/>
              <a:t> un </a:t>
            </a:r>
            <a:r>
              <a:rPr lang="lv-LV" b="1" dirty="0" err="1"/>
              <a:t>biotas</a:t>
            </a:r>
            <a:r>
              <a:rPr lang="lv-LV" dirty="0"/>
              <a:t> matricai. </a:t>
            </a:r>
          </a:p>
          <a:p>
            <a:r>
              <a:rPr lang="lv-LV" dirty="0"/>
              <a:t>Prioritāro vielu koncentrācijām </a:t>
            </a:r>
            <a:r>
              <a:rPr lang="lv-LV" dirty="0" err="1"/>
              <a:t>sedimentos</a:t>
            </a:r>
            <a:r>
              <a:rPr lang="lv-LV" dirty="0"/>
              <a:t> VKN vērtības vēl nav noteiktas ES līmenī, tāpēc </a:t>
            </a:r>
            <a:r>
              <a:rPr lang="lv-LV" b="1" dirty="0" err="1"/>
              <a:t>sedimentiem</a:t>
            </a:r>
            <a:r>
              <a:rPr lang="lv-LV" b="1" dirty="0"/>
              <a:t> </a:t>
            </a:r>
            <a:r>
              <a:rPr lang="lv-LV" dirty="0"/>
              <a:t>veic tikai prioritāro vielu satura </a:t>
            </a:r>
            <a:r>
              <a:rPr lang="lv-LV" u="sng" dirty="0"/>
              <a:t>tendenču </a:t>
            </a:r>
            <a:r>
              <a:rPr lang="lv-LV" dirty="0"/>
              <a:t>analīzi. </a:t>
            </a:r>
          </a:p>
          <a:p>
            <a:r>
              <a:rPr lang="lv-LV" dirty="0"/>
              <a:t>Papildus prioritāro vielu koncentrāciju analīzei, ir veikta arī </a:t>
            </a:r>
            <a:r>
              <a:rPr lang="lv-LV" b="1" dirty="0"/>
              <a:t>bīstamo vielu</a:t>
            </a:r>
            <a:r>
              <a:rPr lang="lv-LV" dirty="0"/>
              <a:t> koncentrāciju analīze </a:t>
            </a:r>
            <a:r>
              <a:rPr lang="lv-LV" u="sng" dirty="0"/>
              <a:t>ūdenī </a:t>
            </a:r>
            <a:r>
              <a:rPr lang="lv-LV" dirty="0"/>
              <a:t>un </a:t>
            </a:r>
            <a:r>
              <a:rPr lang="lv-LV" u="sng" dirty="0" err="1"/>
              <a:t>sedimentos</a:t>
            </a:r>
            <a:r>
              <a:rPr lang="lv-LV" u="sng" dirty="0"/>
              <a:t>.</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2992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Sedimentu</a:t>
            </a:r>
            <a:r>
              <a:rPr lang="lv-LV" dirty="0"/>
              <a:t> dati tik izmantoti trendu novērtēšanai</a:t>
            </a:r>
          </a:p>
          <a:p>
            <a:r>
              <a:rPr lang="lv-LV" dirty="0"/>
              <a:t>Novērojamo vielu dati tiek vākti, lai iegūtu trūkstošo informāciju par jaunām vielām ES līmenī, lai varētu izvērtēt vielu iekļaušanu prioritāro vielu sarakstā EQS direktīvā. Sarakstos iekļautas dažādas farmaceitiskās vielas, piemēram </a:t>
            </a:r>
            <a:r>
              <a:rPr lang="lv-LV" dirty="0" err="1"/>
              <a:t>estradioli</a:t>
            </a:r>
            <a:r>
              <a:rPr lang="lv-LV" dirty="0"/>
              <a:t>, </a:t>
            </a:r>
            <a:r>
              <a:rPr lang="lv-LV" dirty="0" err="1"/>
              <a:t>diklofenaks</a:t>
            </a:r>
            <a:r>
              <a:rPr lang="lv-LV" dirty="0"/>
              <a:t>, antibiotikas, atsevišķas rūpnieciskā ražošanā iespējamas vielas, kā arī dažādi pesticīdi, piemēram, </a:t>
            </a:r>
            <a:r>
              <a:rPr lang="lv-LV" dirty="0" err="1"/>
              <a:t>neonikotinoīdi</a:t>
            </a:r>
            <a:r>
              <a:rPr lang="lv-LV" dirty="0"/>
              <a:t>.</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7441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Piebilde par references ŪO: </a:t>
            </a:r>
            <a:r>
              <a:rPr lang="lv-LV" sz="1800" b="0" i="0" u="none" strike="noStrike" dirty="0">
                <a:solidFill>
                  <a:srgbClr val="4AB8E9"/>
                </a:solidFill>
                <a:effectLst/>
                <a:latin typeface="Times New Roman" panose="02020603050405020304" pitchFamily="18" charset="0"/>
              </a:rPr>
              <a:t> arī 12 references monitoringa stacijās tika konstatēta slikta ķīmiskā kvalitāte ūdens un/vai zivju matricas monitoringa gadījumā (visos 9 šādos gadījumos).</a:t>
            </a:r>
            <a:endParaRPr lang="lv-LV"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2253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i="1" dirty="0"/>
              <a:t>Kopumā ŪO sadalīti 5 daļās balstoties uz slodzēm – piemērā </a:t>
            </a:r>
            <a:r>
              <a:rPr lang="lv-LV" b="1" i="1" dirty="0"/>
              <a:t>references ūdensobjekti</a:t>
            </a:r>
            <a:r>
              <a:rPr lang="lv-LV" i="1" dirty="0"/>
              <a:t>, bet līdzīgs princips ievērots arī šādām grupām: ŪO </a:t>
            </a:r>
            <a:r>
              <a:rPr lang="lv-LV" b="1" i="1" dirty="0"/>
              <a:t>bez būtiskām slodzēm</a:t>
            </a:r>
            <a:r>
              <a:rPr lang="lv-LV" i="1" dirty="0"/>
              <a:t>; ŪO </a:t>
            </a:r>
            <a:r>
              <a:rPr lang="lv-LV" b="1" i="1" dirty="0"/>
              <a:t>ar būtisku punktveida slodzi</a:t>
            </a:r>
            <a:r>
              <a:rPr lang="lv-LV" i="1" dirty="0"/>
              <a:t>, ŪO ar </a:t>
            </a:r>
            <a:r>
              <a:rPr lang="lv-LV" b="1" i="1" dirty="0"/>
              <a:t>būtisku izkliedēto slodzi</a:t>
            </a:r>
            <a:r>
              <a:rPr lang="lv-LV" i="1" dirty="0"/>
              <a:t>, ŪO ar </a:t>
            </a:r>
            <a:r>
              <a:rPr lang="lv-LV" b="1" i="1" dirty="0"/>
              <a:t>būtiskām citām slodzēm</a:t>
            </a:r>
            <a:r>
              <a:rPr lang="lv-LV" i="1" dirty="0"/>
              <a:t>.</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2959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Visos ŪO – slikta ķīmiskā</a:t>
            </a:r>
            <a:r>
              <a:rPr lang="lv-LV" baseline="0" dirty="0"/>
              <a:t> </a:t>
            </a:r>
            <a:r>
              <a:rPr lang="lv-LV" dirty="0"/>
              <a:t>kvalitāte, attiecinot no monitorētajiem ŪO ar visām analizētajām PV un visām matricām. </a:t>
            </a:r>
            <a:r>
              <a:rPr lang="lv-LV" i="1" dirty="0"/>
              <a:t>Līdzīgi rīkojas arī Zviedrija un Vācija.</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3653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3</a:t>
            </a:fld>
            <a:endParaRPr lang="en-US"/>
          </a:p>
        </p:txBody>
      </p:sp>
    </p:spTree>
    <p:extLst>
      <p:ext uri="{BB962C8B-B14F-4D97-AF65-F5344CB8AC3E}">
        <p14:creationId xmlns:p14="http://schemas.microsoft.com/office/powerpoint/2010/main" val="237023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i="1"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377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4</a:t>
            </a:fld>
            <a:endParaRPr lang="en-US"/>
          </a:p>
        </p:txBody>
      </p:sp>
    </p:spTree>
    <p:extLst>
      <p:ext uri="{BB962C8B-B14F-4D97-AF65-F5344CB8AC3E}">
        <p14:creationId xmlns:p14="http://schemas.microsoft.com/office/powerpoint/2010/main" val="309563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5</a:t>
            </a:fld>
            <a:endParaRPr lang="en-US"/>
          </a:p>
        </p:txBody>
      </p:sp>
    </p:spTree>
    <p:extLst>
      <p:ext uri="{BB962C8B-B14F-4D97-AF65-F5344CB8AC3E}">
        <p14:creationId xmlns:p14="http://schemas.microsoft.com/office/powerpoint/2010/main" val="379462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u="none" dirty="0"/>
              <a:t>ŪSD nosaka, ka ķīmiskā kvalitāte ir jāvērtē ne tikai upju, ezeru, piekrastes un pārejas ūdensobjektos, bet arī teritoriālajos jūras ūdeņos. Šim nolūkam teritoriālie ūdeņi tiek iedalīti ‘</a:t>
            </a:r>
            <a:r>
              <a:rPr lang="lv-LV" u="none" dirty="0" err="1"/>
              <a:t>pseido</a:t>
            </a:r>
            <a:r>
              <a:rPr lang="lv-LV" u="none" dirty="0"/>
              <a:t> ūdensobjektos’. Latvijas Hidroekoloģijas institūta speciālisti ir izdalījuši divus teritoriālo ūdeņu ‘</a:t>
            </a:r>
            <a:r>
              <a:rPr lang="lv-LV" u="none" dirty="0" err="1"/>
              <a:t>pseido</a:t>
            </a:r>
            <a:r>
              <a:rPr lang="lv-LV" u="none" dirty="0"/>
              <a:t> ūdensobjektus’ – LVG un LVS.</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5158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effectLst/>
                <a:latin typeface="Calibri" panose="020F0502020204030204" pitchFamily="34" charset="0"/>
                <a:ea typeface="Calibri" panose="020F0502020204030204" pitchFamily="34" charset="0"/>
                <a:cs typeface="Times New Roman" panose="02020603050405020304" pitchFamily="18" charset="0"/>
              </a:rPr>
              <a:t>Monitoringa staciju apjoms nākamajā monitoringa ciklā 2021.-2026. gadam ir palielinājies, lai nodrošinātu, ka katrā ūdensobjektā ir vismaz viena reprezentatīva monitoringa stacija. </a:t>
            </a: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effectLst/>
                <a:latin typeface="Calibri" panose="020F0502020204030204" pitchFamily="34" charset="0"/>
                <a:ea typeface="Calibri" panose="020F0502020204030204" pitchFamily="34" charset="0"/>
                <a:cs typeface="Times New Roman" panose="02020603050405020304" pitchFamily="18" charset="0"/>
              </a:rPr>
              <a:t>Upju ūdensobjektu grupēšana aprakstīta monitoringa programmas 2021.-2026. gadam 16. pielikumā. </a:t>
            </a:r>
          </a:p>
        </p:txBody>
      </p:sp>
      <p:sp>
        <p:nvSpPr>
          <p:cNvPr id="4" name="Slide Number Placeholder 3"/>
          <p:cNvSpPr>
            <a:spLocks noGrp="1"/>
          </p:cNvSpPr>
          <p:nvPr>
            <p:ph type="sldNum" sz="quarter" idx="5"/>
          </p:nvPr>
        </p:nvSpPr>
        <p:spPr/>
        <p:txBody>
          <a:bodyPr/>
          <a:lstStyle/>
          <a:p>
            <a:fld id="{B464216F-908B-46A0-9AD6-13735538EF12}" type="slidenum">
              <a:rPr lang="lv-LV" smtClean="0">
                <a:solidFill>
                  <a:prstClr val="black"/>
                </a:solidFill>
              </a:rPr>
              <a:pPr/>
              <a:t>7</a:t>
            </a:fld>
            <a:endParaRPr lang="lv-LV">
              <a:solidFill>
                <a:prstClr val="black"/>
              </a:solidFill>
            </a:endParaRPr>
          </a:p>
        </p:txBody>
      </p:sp>
    </p:spTree>
    <p:extLst>
      <p:ext uri="{BB962C8B-B14F-4D97-AF65-F5344CB8AC3E}">
        <p14:creationId xmlns:p14="http://schemas.microsoft.com/office/powerpoint/2010/main" val="331049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lv-LV" dirty="0"/>
              <a:t>Ar pelēku atzīmētas jauno ŪO teorētiskās monitoringa stacijas, kas tiek grupētas ar līdzīgiem upju ŪO.</a:t>
            </a:r>
          </a:p>
          <a:p>
            <a:pPr marL="0" marR="0" lvl="0" indent="0" algn="just" defTabSz="914400" rtl="0" eaLnBrk="1" fontAlgn="auto" latinLnBrk="0" hangingPunct="1">
              <a:lnSpc>
                <a:spcPct val="100000"/>
              </a:lnSpc>
              <a:spcBef>
                <a:spcPts val="0"/>
              </a:spcBef>
              <a:spcAft>
                <a:spcPts val="0"/>
              </a:spcAft>
              <a:buClrTx/>
              <a:buSzTx/>
              <a:buFontTx/>
              <a:buNone/>
              <a:tabLst/>
              <a:defRPr/>
            </a:pPr>
            <a:r>
              <a:rPr lang="lv-LV" dirty="0"/>
              <a:t>Daugavas UBA tiek grupēti arī L5 tipa ezeri balstoties uz LVAF projekta</a:t>
            </a:r>
            <a:r>
              <a:rPr lang="lv-LV" baseline="0" dirty="0"/>
              <a:t> ietvaros </a:t>
            </a:r>
            <a:r>
              <a:rPr lang="lv-LV" dirty="0"/>
              <a:t>izstrādāto metodiku.</a:t>
            </a:r>
          </a:p>
        </p:txBody>
      </p:sp>
      <p:sp>
        <p:nvSpPr>
          <p:cNvPr id="4" name="Slide Number Placeholder 3"/>
          <p:cNvSpPr>
            <a:spLocks noGrp="1"/>
          </p:cNvSpPr>
          <p:nvPr>
            <p:ph type="sldNum" sz="quarter" idx="5"/>
          </p:nvPr>
        </p:nvSpPr>
        <p:spPr/>
        <p:txBody>
          <a:bodyPr/>
          <a:lstStyle/>
          <a:p>
            <a:fld id="{B464216F-908B-46A0-9AD6-13735538EF12}" type="slidenum">
              <a:rPr lang="lv-LV" smtClean="0">
                <a:solidFill>
                  <a:prstClr val="black"/>
                </a:solidFill>
              </a:rPr>
              <a:pPr/>
              <a:t>8</a:t>
            </a:fld>
            <a:endParaRPr lang="lv-LV">
              <a:solidFill>
                <a:prstClr val="black"/>
              </a:solidFill>
            </a:endParaRPr>
          </a:p>
        </p:txBody>
      </p:sp>
    </p:spTree>
    <p:extLst>
      <p:ext uri="{BB962C8B-B14F-4D97-AF65-F5344CB8AC3E}">
        <p14:creationId xmlns:p14="http://schemas.microsoft.com/office/powerpoint/2010/main" val="354671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lv-LV" dirty="0"/>
              <a:t>Ar pelēku atzīmētas jauno ŪO teorētiskās monitoringa stacijas, kas tiek grupētas ar līdzīgiem upju ŪO. </a:t>
            </a:r>
          </a:p>
          <a:p>
            <a:pPr algn="just" rtl="0">
              <a:spcBef>
                <a:spcPts val="0"/>
              </a:spcBef>
              <a:spcAft>
                <a:spcPts val="0"/>
              </a:spcAft>
            </a:pPr>
            <a:r>
              <a:rPr lang="lv-LV" dirty="0"/>
              <a:t>Ezeru ŪO Gaujas UBA netiek grupēti.</a:t>
            </a:r>
          </a:p>
        </p:txBody>
      </p:sp>
      <p:sp>
        <p:nvSpPr>
          <p:cNvPr id="4" name="Slide Number Placeholder 3"/>
          <p:cNvSpPr>
            <a:spLocks noGrp="1"/>
          </p:cNvSpPr>
          <p:nvPr>
            <p:ph type="sldNum" sz="quarter" idx="5"/>
          </p:nvPr>
        </p:nvSpPr>
        <p:spPr/>
        <p:txBody>
          <a:bodyPr/>
          <a:lstStyle/>
          <a:p>
            <a:fld id="{B464216F-908B-46A0-9AD6-13735538EF12}" type="slidenum">
              <a:rPr lang="lv-LV" smtClean="0">
                <a:solidFill>
                  <a:prstClr val="black"/>
                </a:solidFill>
              </a:rPr>
              <a:pPr/>
              <a:t>9</a:t>
            </a:fld>
            <a:endParaRPr lang="lv-LV">
              <a:solidFill>
                <a:prstClr val="black"/>
              </a:solidFill>
            </a:endParaRPr>
          </a:p>
        </p:txBody>
      </p:sp>
    </p:spTree>
    <p:extLst>
      <p:ext uri="{BB962C8B-B14F-4D97-AF65-F5344CB8AC3E}">
        <p14:creationId xmlns:p14="http://schemas.microsoft.com/office/powerpoint/2010/main" val="178265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10</a:t>
            </a:fld>
            <a:endParaRPr lang="en-US"/>
          </a:p>
        </p:txBody>
      </p:sp>
    </p:spTree>
    <p:extLst>
      <p:ext uri="{BB962C8B-B14F-4D97-AF65-F5344CB8AC3E}">
        <p14:creationId xmlns:p14="http://schemas.microsoft.com/office/powerpoint/2010/main" val="29629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597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07327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71881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63801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98651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16696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7426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endParaRPr lang="en-US">
              <a:solidFill>
                <a:srgbClr val="0D4A87">
                  <a:tint val="75000"/>
                </a:srgbClr>
              </a:solidFill>
            </a:endParaRP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32076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endParaRPr lang="en-US">
              <a:solidFill>
                <a:srgbClr val="0D4A87">
                  <a:tint val="75000"/>
                </a:srgbClr>
              </a:solidFill>
            </a:endParaRP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06707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endParaRPr lang="en-US">
              <a:solidFill>
                <a:srgbClr val="0D4A87">
                  <a:tint val="75000"/>
                </a:srgbClr>
              </a:solidFill>
            </a:endParaRP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387433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lv-LV"/>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07847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583956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052078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32797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101727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2798E366-028A-445B-9B15-EDB6FBB5FD0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273937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F156AD4B-C890-4597-8DE5-87A32E689A89}"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60247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7F188F95-BA03-41FF-9777-803D9F9CAF33}"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858145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E067C4DA-48FF-4274-9333-51609D94B1C4}"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56466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A10931A1-FCD8-480B-B4F0-4F898D82605F}" type="datetime1">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529380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D309003A-C4E0-449F-A46B-356D20779885}" type="datetime1">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159801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1B269-E356-4D82-BE5A-E823EB2107AF}" type="datetime1">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10706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94196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ECF0164-BE25-4DBF-80CC-B7BFDC3E3592}"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351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D13F8BB-838C-446A-8921-7DC15DA1D680}"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9073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DB7D6CEA-7557-47FD-A191-95A70E9F049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6603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2561A8EE-4843-448C-9139-107EF6E21BC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72285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2798E366-028A-445B-9B15-EDB6FBB5FD0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485378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F156AD4B-C890-4597-8DE5-87A32E689A89}"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478060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7F188F95-BA03-41FF-9777-803D9F9CAF33}"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132618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E067C4DA-48FF-4274-9333-51609D94B1C4}"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065888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A10931A1-FCD8-480B-B4F0-4F898D82605F}" type="datetime1">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2956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D309003A-C4E0-449F-A46B-356D20779885}" type="datetime1">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5352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9416A8CC-6FCE-FC4B-85F0-A4D316AA9A58}"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965058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1B269-E356-4D82-BE5A-E823EB2107AF}" type="datetime1">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941508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ECF0164-BE25-4DBF-80CC-B7BFDC3E3592}"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285730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D13F8BB-838C-446A-8921-7DC15DA1D680}"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588823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DB7D6CEA-7557-47FD-A191-95A70E9F049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547286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2561A8EE-4843-448C-9139-107EF6E21BC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21761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2798E366-028A-445B-9B15-EDB6FBB5FD0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224489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F156AD4B-C890-4597-8DE5-87A32E689A89}"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157508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7F188F95-BA03-41FF-9777-803D9F9CAF33}"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30545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E067C4DA-48FF-4274-9333-51609D94B1C4}"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222608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A10931A1-FCD8-480B-B4F0-4F898D82605F}" type="datetime1">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836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9416A8CC-6FCE-FC4B-85F0-A4D316AA9A58}" type="datetimeFigureOut">
              <a:rPr lang="en-US" smtClean="0"/>
              <a:pPr/>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92258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D309003A-C4E0-449F-A46B-356D20779885}" type="datetime1">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125739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1B269-E356-4D82-BE5A-E823EB2107AF}" type="datetime1">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510319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ECF0164-BE25-4DBF-80CC-B7BFDC3E3592}"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32479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D13F8BB-838C-446A-8921-7DC15DA1D680}"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632927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DB7D6CEA-7557-47FD-A191-95A70E9F049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040417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2561A8EE-4843-448C-9139-107EF6E21BC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4108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9416A8CC-6FCE-FC4B-85F0-A4D316AA9A58}" type="datetimeFigureOut">
              <a:rPr lang="en-US" smtClean="0"/>
              <a:pPr/>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4903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6A8CC-6FCE-FC4B-85F0-A4D316AA9A58}" type="datetimeFigureOut">
              <a:rPr lang="en-US" smtClean="0"/>
              <a:pPr/>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01133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2054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110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6A8CC-6FCE-FC4B-85F0-A4D316AA9A58}" type="datetimeFigureOut">
              <a:rPr lang="en-US" smtClean="0"/>
              <a:pPr/>
              <a:t>7/2/2021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pPr/>
              <a:t>‹#›</a:t>
            </a:fld>
            <a:endParaRPr lang="en-US"/>
          </a:p>
        </p:txBody>
      </p:sp>
    </p:spTree>
    <p:extLst>
      <p:ext uri="{BB962C8B-B14F-4D97-AF65-F5344CB8AC3E}">
        <p14:creationId xmlns:p14="http://schemas.microsoft.com/office/powerpoint/2010/main" val="3307820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9416A8CC-6FCE-FC4B-85F0-A4D316AA9A58}" type="datetimeFigureOut">
              <a:rPr lang="en-US" smtClean="0">
                <a:solidFill>
                  <a:srgbClr val="0D4A87">
                    <a:tint val="75000"/>
                  </a:srgbClr>
                </a:solidFill>
              </a:rPr>
              <a:pPr defTabSz="342900"/>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srgbClr val="0D4A87">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8AAB1B8F-52AB-D04E-847A-594D877E5CDA}" type="slidenum">
              <a:rPr lang="en-US" smtClean="0">
                <a:solidFill>
                  <a:srgbClr val="0D4A87">
                    <a:tint val="75000"/>
                  </a:srgbClr>
                </a:solidFill>
              </a:rPr>
              <a:pPr defTabSz="342900"/>
              <a:t>‹#›</a:t>
            </a:fld>
            <a:endParaRPr lang="en-US">
              <a:solidFill>
                <a:srgbClr val="0D4A87">
                  <a:tint val="75000"/>
                </a:srgbClr>
              </a:solidFill>
            </a:endParaRPr>
          </a:p>
        </p:txBody>
      </p:sp>
    </p:spTree>
    <p:extLst>
      <p:ext uri="{BB962C8B-B14F-4D97-AF65-F5344CB8AC3E}">
        <p14:creationId xmlns:p14="http://schemas.microsoft.com/office/powerpoint/2010/main" val="3355223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DC34-306F-4619-B3B1-EA33F93BD83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191439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DC34-306F-4619-B3B1-EA33F93BD83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939038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DC34-306F-4619-B3B1-EA33F93BD83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95259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file://localhost/Users/an/Documents/JAMUNA/DARBS/VECIE%20FAILI/LVVGMC/stila%20gramata/LVGMC_IDENTITATE_DARBA%20FAILI/ELEKTRONISKIE%20MEDIJI/PPT%20PREZENTA%CC%84CIJA/pilnais%20logo_inverse-01.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2385" y="2136118"/>
            <a:ext cx="8364927" cy="3599664"/>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lv-LV" sz="3200" b="1" cap="all" dirty="0">
                <a:solidFill>
                  <a:srgbClr val="FFFFFF"/>
                </a:solidFill>
              </a:rPr>
              <a:t>DAUGAVAS UN GAUJAS UPJU BASEINU APGABALU APSAIMNIEKOŠANAS un plūdu riska pārvaldības PLĀNI 2022.-2027. GADAM</a:t>
            </a:r>
          </a:p>
          <a:p>
            <a:pPr algn="r"/>
            <a:endParaRPr lang="lv-LV" sz="3200" b="1" cap="all" dirty="0">
              <a:solidFill>
                <a:srgbClr val="FFFFFF"/>
              </a:solidFill>
            </a:endParaRPr>
          </a:p>
          <a:p>
            <a:pPr algn="r"/>
            <a:r>
              <a:rPr lang="lv-LV" sz="3200" b="1" cap="all" dirty="0">
                <a:solidFill>
                  <a:srgbClr val="FFFFFF"/>
                </a:solidFill>
              </a:rPr>
              <a:t>VIRSZEMES ŪDEŅU stāvoklis</a:t>
            </a:r>
            <a:endParaRPr lang="lv-LV" sz="3200" cap="all" dirty="0">
              <a:solidFill>
                <a:srgbClr val="FFFFFF"/>
              </a:solidFill>
            </a:endParaRPr>
          </a:p>
          <a:p>
            <a:pPr algn="r"/>
            <a:r>
              <a:rPr lang="ro-RO" sz="3200" cap="all" dirty="0">
                <a:solidFill>
                  <a:srgbClr val="FFFFFF"/>
                </a:solidFill>
              </a:rPr>
              <a:t/>
            </a:r>
            <a:br>
              <a:rPr lang="ro-RO" sz="3200" cap="all" dirty="0">
                <a:solidFill>
                  <a:srgbClr val="FFFFFF"/>
                </a:solidFill>
              </a:rPr>
            </a:br>
            <a:r>
              <a:rPr lang="lv-LV" sz="2400" cap="all" dirty="0" err="1">
                <a:solidFill>
                  <a:srgbClr val="FFFFFF"/>
                </a:solidFill>
              </a:rPr>
              <a:t>J.Šīre</a:t>
            </a:r>
            <a:endParaRPr lang="en-US" sz="2400" cap="all" dirty="0">
              <a:solidFill>
                <a:srgbClr val="FFFFFF"/>
              </a:solidFill>
            </a:endParaRPr>
          </a:p>
        </p:txBody>
      </p:sp>
      <p:sp>
        <p:nvSpPr>
          <p:cNvPr id="5" name="Subtitle 2"/>
          <p:cNvSpPr txBox="1">
            <a:spLocks/>
          </p:cNvSpPr>
          <p:nvPr/>
        </p:nvSpPr>
        <p:spPr>
          <a:xfrm>
            <a:off x="3946712" y="6165278"/>
            <a:ext cx="4800600" cy="424707"/>
          </a:xfrm>
          <a:prstGeom prst="rect">
            <a:avLst/>
          </a:prstGeom>
        </p:spPr>
        <p:txBody>
          <a:bodyPr vert="horz" lIns="68580" tIns="34290" rIns="68580" bIns="3429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lv-LV" sz="3150" cap="all" dirty="0">
                <a:solidFill>
                  <a:srgbClr val="FFFFFF"/>
                </a:solidFill>
              </a:rPr>
              <a:t>29.06.2021.</a:t>
            </a:r>
            <a:endParaRPr lang="en-US" sz="3150" cap="all" dirty="0">
              <a:solidFill>
                <a:srgbClr val="FFFFFF"/>
              </a:solidFill>
            </a:endParaRPr>
          </a:p>
        </p:txBody>
      </p:sp>
      <p:pic>
        <p:nvPicPr>
          <p:cNvPr id="3" name="pilnais logo_inverse-01.png" descr="/Users/an/Documents/JAMUNA/DARBS/VECIE FAILI/LVVGMC/stila gramata/LVGMC_IDENTITATE_DARBA FAILI/ELEKTRONISKIE MEDIJI/PPT PREZENTĀCIJA/pilnais logo_inverse-01.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750716" y="551591"/>
            <a:ext cx="4332433" cy="759624"/>
          </a:xfrm>
          <a:prstGeom prst="rect">
            <a:avLst/>
          </a:prstGeom>
        </p:spPr>
      </p:pic>
    </p:spTree>
    <p:extLst>
      <p:ext uri="{BB962C8B-B14F-4D97-AF65-F5344CB8AC3E}">
        <p14:creationId xmlns:p14="http://schemas.microsoft.com/office/powerpoint/2010/main" val="3571500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C22C97-DE75-488E-A44F-4AC6A332916D}"/>
              </a:ext>
            </a:extLst>
          </p:cNvPr>
          <p:cNvSpPr>
            <a:spLocks noGrp="1"/>
          </p:cNvSpPr>
          <p:nvPr>
            <p:ph idx="1"/>
          </p:nvPr>
        </p:nvSpPr>
        <p:spPr>
          <a:xfrm>
            <a:off x="112888" y="1196076"/>
            <a:ext cx="8866011" cy="4829626"/>
          </a:xfrm>
        </p:spPr>
        <p:txBody>
          <a:bodyPr>
            <a:normAutofit/>
          </a:bodyPr>
          <a:lstStyle/>
          <a:p>
            <a:pPr marL="177800" indent="-177800" algn="just"/>
            <a:r>
              <a:rPr lang="lv-LV" sz="1800" dirty="0"/>
              <a:t>2. cikla UBAP bija interkalibrēta tikai viena metode: ezeru makrofīti</a:t>
            </a:r>
          </a:p>
          <a:p>
            <a:pPr marL="177800" indent="-177800" algn="just"/>
            <a:r>
              <a:rPr lang="lv-LV" sz="1800" dirty="0"/>
              <a:t>Kopš 2015.g. panākts liels progress bioloģijas metožu attīstībā un interkalibrācijā un paredzams, ka līdz 2021.g. beigām (jaunais ECOSTAT termiņš) Latvija būs interkalibrējusi visas bioloģijas metodes</a:t>
            </a:r>
          </a:p>
          <a:p>
            <a:pPr marL="177800" indent="-177800" algn="just"/>
            <a:r>
              <a:rPr lang="lv-LV" sz="1800" dirty="0"/>
              <a:t>Nav un nebūs iespējams interkalibrēt distrofo 11. ezeru tipu (Eiropā nav atrodams analogs tips), šajā gadījumā metožu apraksti tiks noziņoti ECOSTAT darba grupai</a:t>
            </a:r>
          </a:p>
        </p:txBody>
      </p:sp>
      <p:graphicFrame>
        <p:nvGraphicFramePr>
          <p:cNvPr id="4" name="Table 3">
            <a:extLst>
              <a:ext uri="{FF2B5EF4-FFF2-40B4-BE49-F238E27FC236}">
                <a16:creationId xmlns:a16="http://schemas.microsoft.com/office/drawing/2014/main" xmlns="" id="{92687716-C3C9-42A0-9FA3-CE0A7772E473}"/>
              </a:ext>
            </a:extLst>
          </p:cNvPr>
          <p:cNvGraphicFramePr>
            <a:graphicFrameLocks noGrp="1"/>
          </p:cNvGraphicFramePr>
          <p:nvPr>
            <p:extLst>
              <p:ext uri="{D42A27DB-BD31-4B8C-83A1-F6EECF244321}">
                <p14:modId xmlns:p14="http://schemas.microsoft.com/office/powerpoint/2010/main" val="1514852593"/>
              </p:ext>
            </p:extLst>
          </p:nvPr>
        </p:nvGraphicFramePr>
        <p:xfrm>
          <a:off x="266700" y="3121596"/>
          <a:ext cx="8712199" cy="3707211"/>
        </p:xfrm>
        <a:graphic>
          <a:graphicData uri="http://schemas.openxmlformats.org/drawingml/2006/table">
            <a:tbl>
              <a:tblPr firstRow="1" firstCol="1" bandRow="1">
                <a:tableStyleId>{5C22544A-7EE6-4342-B048-85BDC9FD1C3A}</a:tableStyleId>
              </a:tblPr>
              <a:tblGrid>
                <a:gridCol w="1511300">
                  <a:extLst>
                    <a:ext uri="{9D8B030D-6E8A-4147-A177-3AD203B41FA5}">
                      <a16:colId xmlns:a16="http://schemas.microsoft.com/office/drawing/2014/main" xmlns="" val="881180535"/>
                    </a:ext>
                  </a:extLst>
                </a:gridCol>
                <a:gridCol w="4472286">
                  <a:extLst>
                    <a:ext uri="{9D8B030D-6E8A-4147-A177-3AD203B41FA5}">
                      <a16:colId xmlns:a16="http://schemas.microsoft.com/office/drawing/2014/main" xmlns="" val="943666875"/>
                    </a:ext>
                  </a:extLst>
                </a:gridCol>
                <a:gridCol w="2728613">
                  <a:extLst>
                    <a:ext uri="{9D8B030D-6E8A-4147-A177-3AD203B41FA5}">
                      <a16:colId xmlns:a16="http://schemas.microsoft.com/office/drawing/2014/main" xmlns="" val="365955996"/>
                    </a:ext>
                  </a:extLst>
                </a:gridCol>
              </a:tblGrid>
              <a:tr h="199250">
                <a:tc>
                  <a:txBody>
                    <a:bodyPr/>
                    <a:lstStyle/>
                    <a:p>
                      <a:pPr algn="ctr">
                        <a:lnSpc>
                          <a:spcPct val="107000"/>
                        </a:lnSpc>
                        <a:spcAft>
                          <a:spcPts val="600"/>
                        </a:spcAft>
                      </a:pPr>
                      <a:r>
                        <a:rPr lang="lv-LV" sz="1400" dirty="0">
                          <a:effectLst/>
                        </a:rPr>
                        <a:t>Rādītājs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lv-LV" sz="1400" dirty="0">
                          <a:effectLst/>
                        </a:rPr>
                        <a:t>Upes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lv-LV" sz="1400" dirty="0">
                          <a:effectLst/>
                        </a:rPr>
                        <a:t>Ezeri</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0742714"/>
                  </a:ext>
                </a:extLst>
              </a:tr>
              <a:tr h="504103">
                <a:tc>
                  <a:txBody>
                    <a:bodyPr/>
                    <a:lstStyle/>
                    <a:p>
                      <a:pPr algn="just">
                        <a:lnSpc>
                          <a:spcPct val="107000"/>
                        </a:lnSpc>
                        <a:spcAft>
                          <a:spcPts val="600"/>
                        </a:spcAft>
                      </a:pPr>
                      <a:r>
                        <a:rPr lang="lv-LV" sz="1400" dirty="0">
                          <a:effectLst/>
                        </a:rPr>
                        <a:t>Fitoplanktons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upēm ar sateces baseinu &gt;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bet nav izstrādātas robežas 3., 4., 7., 8. tipa ezeriem</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70944605"/>
                  </a:ext>
                </a:extLst>
              </a:tr>
              <a:tr h="674662">
                <a:tc>
                  <a:txBody>
                    <a:bodyPr/>
                    <a:lstStyle/>
                    <a:p>
                      <a:pPr algn="just">
                        <a:lnSpc>
                          <a:spcPct val="107000"/>
                        </a:lnSpc>
                        <a:spcAft>
                          <a:spcPts val="600"/>
                        </a:spcAft>
                      </a:pPr>
                      <a:r>
                        <a:rPr lang="lv-LV" sz="1400">
                          <a:effectLst/>
                        </a:rPr>
                        <a:t>Fitobentoss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2020.g. metode interkalibrēta upēm ar sateces baseinu &lt; 10000 km</a:t>
                      </a:r>
                      <a:r>
                        <a:rPr lang="lv-LV" sz="1400" baseline="30000" dirty="0">
                          <a:effectLst/>
                        </a:rPr>
                        <a:t>2</a:t>
                      </a:r>
                      <a:r>
                        <a:rPr lang="lv-LV" sz="1400" dirty="0">
                          <a:effectLst/>
                        </a:rPr>
                        <a:t>. 2021.g. vasarā kopā ar Lietuvas kolēģiem uzsākts darbs pie interkalibrācijas upēm ar sateces baseinu &gt;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Netiek izmantots, jo netieši iekļauts makrofītu metodē</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09420155"/>
                  </a:ext>
                </a:extLst>
              </a:tr>
              <a:tr h="504103">
                <a:tc>
                  <a:txBody>
                    <a:bodyPr/>
                    <a:lstStyle/>
                    <a:p>
                      <a:pPr algn="just">
                        <a:lnSpc>
                          <a:spcPct val="107000"/>
                        </a:lnSpc>
                        <a:spcAft>
                          <a:spcPts val="600"/>
                        </a:spcAft>
                      </a:pPr>
                      <a:r>
                        <a:rPr lang="lv-LV" sz="1400" dirty="0">
                          <a:effectLst/>
                        </a:rPr>
                        <a:t>Makrofīti</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upēm ar sateces baseinu &lt;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ezeru tipiem, izņemot 11. tipu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15190902"/>
                  </a:ext>
                </a:extLst>
              </a:tr>
              <a:tr h="504103">
                <a:tc>
                  <a:txBody>
                    <a:bodyPr/>
                    <a:lstStyle/>
                    <a:p>
                      <a:pPr algn="just">
                        <a:lnSpc>
                          <a:spcPct val="107000"/>
                        </a:lnSpc>
                        <a:spcAft>
                          <a:spcPts val="600"/>
                        </a:spcAft>
                      </a:pPr>
                      <a:r>
                        <a:rPr lang="lv-LV" sz="1400">
                          <a:effectLst/>
                        </a:rPr>
                        <a:t>Makrozoobentoss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upju tipiem</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ezeru tipiem, izņemot 11. tipu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62079470"/>
                  </a:ext>
                </a:extLst>
              </a:tr>
              <a:tr h="674662">
                <a:tc>
                  <a:txBody>
                    <a:bodyPr/>
                    <a:lstStyle/>
                    <a:p>
                      <a:pPr algn="just">
                        <a:lnSpc>
                          <a:spcPct val="107000"/>
                        </a:lnSpc>
                        <a:spcAft>
                          <a:spcPts val="600"/>
                        </a:spcAft>
                      </a:pPr>
                      <a:r>
                        <a:rPr lang="lv-LV" sz="1400">
                          <a:effectLst/>
                        </a:rPr>
                        <a:t>Zivis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upēm ar sateces baseinu &lt; 10000 km</a:t>
                      </a:r>
                      <a:r>
                        <a:rPr lang="lv-LV" sz="1400" baseline="30000" dirty="0">
                          <a:effectLst/>
                        </a:rPr>
                        <a:t>2</a:t>
                      </a:r>
                      <a:r>
                        <a:rPr lang="lv-LV" sz="1400" dirty="0">
                          <a:effectLst/>
                        </a:rPr>
                        <a:t>. 2021.g. Latvija darbojas kopējā interkalibrācijas darba grupā, lai nointerkalibrētu metodi arī upēm ar sateces baseinu &gt;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ezeru tipiem, izņemot 11. tipu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79970316"/>
                  </a:ext>
                </a:extLst>
              </a:tr>
            </a:tbl>
          </a:graphicData>
        </a:graphic>
      </p:graphicFrame>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12888" y="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IZMAIŅAS EKOLOĢISKĀS KVALITĀTES VĒRTĒŠANĀ: INTERKALIBRĀCIJA</a:t>
            </a:r>
          </a:p>
        </p:txBody>
      </p:sp>
    </p:spTree>
    <p:extLst>
      <p:ext uri="{BB962C8B-B14F-4D97-AF65-F5344CB8AC3E}">
        <p14:creationId xmlns:p14="http://schemas.microsoft.com/office/powerpoint/2010/main" val="100961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BBEB6E-F872-4C0B-B7D0-20A32C10EE46}"/>
              </a:ext>
            </a:extLst>
          </p:cNvPr>
          <p:cNvSpPr>
            <a:spLocks noGrp="1"/>
          </p:cNvSpPr>
          <p:nvPr>
            <p:ph idx="1"/>
          </p:nvPr>
        </p:nvSpPr>
        <p:spPr>
          <a:xfrm>
            <a:off x="299155" y="1430867"/>
            <a:ext cx="8449734" cy="4525963"/>
          </a:xfrm>
        </p:spPr>
        <p:txBody>
          <a:bodyPr>
            <a:normAutofit/>
          </a:bodyPr>
          <a:lstStyle/>
          <a:p>
            <a:pPr marL="177800" indent="-177800" algn="just"/>
            <a:r>
              <a:rPr lang="lv-LV" sz="2000" dirty="0"/>
              <a:t>Ņemot vērā to, ka </a:t>
            </a:r>
            <a:r>
              <a:rPr lang="lv-LV" sz="2000" b="1" dirty="0">
                <a:solidFill>
                  <a:srgbClr val="C00000"/>
                </a:solidFill>
              </a:rPr>
              <a:t>upju baseinu specifiskās piesārņojošās vielas </a:t>
            </a:r>
            <a:r>
              <a:rPr lang="lv-LV" sz="2000" dirty="0"/>
              <a:t>(Cu, </a:t>
            </a:r>
            <a:r>
              <a:rPr lang="lv-LV" sz="2000" dirty="0" err="1"/>
              <a:t>Zn</a:t>
            </a:r>
            <a:r>
              <a:rPr lang="lv-LV" sz="2000" dirty="0"/>
              <a:t>) neuzrāda saistību ar bioloģiskajiem kvalitātes elementiem, tās pagaidām vairs netiek izmantotas ŪO ekoloģiskās kvalitātes novērtēšanā</a:t>
            </a:r>
          </a:p>
          <a:p>
            <a:pPr marL="177800" indent="-177800" algn="just"/>
            <a:r>
              <a:rPr lang="lv-LV" sz="2000" b="1" dirty="0">
                <a:solidFill>
                  <a:srgbClr val="C00000"/>
                </a:solidFill>
              </a:rPr>
              <a:t>Stipri pārveidotajiem upju ūdensobjektiem </a:t>
            </a:r>
            <a:r>
              <a:rPr lang="lv-LV" sz="2000" dirty="0"/>
              <a:t>ir izstrādāta </a:t>
            </a:r>
            <a:r>
              <a:rPr lang="lv-LV" sz="2000" b="1" dirty="0">
                <a:solidFill>
                  <a:srgbClr val="C00000"/>
                </a:solidFill>
              </a:rPr>
              <a:t>ekoloģiskā potenciāla </a:t>
            </a:r>
            <a:r>
              <a:rPr lang="lv-LV" sz="2000" dirty="0"/>
              <a:t>novērtēšanas metode pēc makrozoobentosa. Pārējie parametri (fitobentoss, fitoplanktons, makrofīti) pēc monitoringa datiem uzrādīja jutību pret eitrofikāciju, nevis hidromorfoloģiskajiem pārveidojumiem un tāpēc nav izmantojami ekoloģiskā potenciāla novērtēšanā. Trūkst datu par zivīm</a:t>
            </a:r>
          </a:p>
          <a:p>
            <a:pPr marL="177800" indent="-177800" algn="just"/>
            <a:r>
              <a:rPr lang="lv-LV" sz="2000" dirty="0"/>
              <a:t>Izņemot Daugavas lielo HES kaskādi, </a:t>
            </a:r>
            <a:r>
              <a:rPr lang="lv-LV" sz="2000" b="1" dirty="0">
                <a:solidFill>
                  <a:srgbClr val="C00000"/>
                </a:solidFill>
              </a:rPr>
              <a:t>stipri pārveidotajiem ezeru ūdensobjektiem </a:t>
            </a:r>
            <a:r>
              <a:rPr lang="lv-LV" sz="2000" dirty="0"/>
              <a:t>ekoloģiskais potenciāls pagaidām vienāds ar ekoloģisko kvalitāti, jo šobrīd vēl nav izstrādātas bioloģiskās vērtēšanas metodes, kas būtu jutīgas pret hidromorfoloģiskām izmaiņām. Esošās metodes nosaka eitrofikācijas ietekmi</a:t>
            </a:r>
          </a:p>
        </p:txBody>
      </p:sp>
      <p:sp>
        <p:nvSpPr>
          <p:cNvPr id="5"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11654" y="0"/>
            <a:ext cx="80615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IZMAIŅAS EKOLOĢISKĀS KVALITĀTES VĒRTĒŠANĀ: NOVĒRTĒJUMS</a:t>
            </a:r>
          </a:p>
        </p:txBody>
      </p:sp>
    </p:spTree>
    <p:extLst>
      <p:ext uri="{BB962C8B-B14F-4D97-AF65-F5344CB8AC3E}">
        <p14:creationId xmlns:p14="http://schemas.microsoft.com/office/powerpoint/2010/main" val="401476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B30AE0-CD0E-460B-B359-D9CA853C8F1F}"/>
              </a:ext>
            </a:extLst>
          </p:cNvPr>
          <p:cNvSpPr txBox="1"/>
          <p:nvPr/>
        </p:nvSpPr>
        <p:spPr>
          <a:xfrm>
            <a:off x="4741333" y="5289843"/>
            <a:ext cx="3698587" cy="707886"/>
          </a:xfrm>
          <a:prstGeom prst="rect">
            <a:avLst/>
          </a:prstGeom>
          <a:noFill/>
        </p:spPr>
        <p:txBody>
          <a:bodyPr wrap="square" rtlCol="0">
            <a:spAutoFit/>
          </a:bodyPr>
          <a:lstStyle/>
          <a:p>
            <a:r>
              <a:rPr lang="lv-LV" sz="2000" dirty="0">
                <a:solidFill>
                  <a:srgbClr val="0D4A87"/>
                </a:solidFill>
              </a:rPr>
              <a:t>Visu 6 Daugavas UBA ezeru SPŪO ekoloģiskais potenciāls ir vidējs</a:t>
            </a:r>
          </a:p>
        </p:txBody>
      </p:sp>
      <p:sp>
        <p:nvSpPr>
          <p:cNvPr id="10"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01965" y="7826"/>
            <a:ext cx="78921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DAUGAVAS UBA ŪO EKOLOĢISKĀ KVALITĀTE UN POTENCIĀLS</a:t>
            </a:r>
          </a:p>
        </p:txBody>
      </p:sp>
      <p:pic>
        <p:nvPicPr>
          <p:cNvPr id="2" name="Picture 1">
            <a:extLst>
              <a:ext uri="{FF2B5EF4-FFF2-40B4-BE49-F238E27FC236}">
                <a16:creationId xmlns:a16="http://schemas.microsoft.com/office/drawing/2014/main" xmlns="" id="{57580D59-7A00-4343-ABAE-29FE298B716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1410887"/>
            <a:ext cx="4068682" cy="2592000"/>
          </a:xfrm>
          <a:prstGeom prst="rect">
            <a:avLst/>
          </a:prstGeom>
        </p:spPr>
      </p:pic>
      <p:pic>
        <p:nvPicPr>
          <p:cNvPr id="4" name="Picture 3">
            <a:extLst>
              <a:ext uri="{FF2B5EF4-FFF2-40B4-BE49-F238E27FC236}">
                <a16:creationId xmlns:a16="http://schemas.microsoft.com/office/drawing/2014/main" xmlns="" id="{AF440E57-EB04-446E-8636-6EAE0029C26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62002" y="1320308"/>
            <a:ext cx="3952797" cy="2682579"/>
          </a:xfrm>
          <a:prstGeom prst="rect">
            <a:avLst/>
          </a:prstGeom>
        </p:spPr>
      </p:pic>
      <p:pic>
        <p:nvPicPr>
          <p:cNvPr id="5" name="Picture 4">
            <a:extLst>
              <a:ext uri="{FF2B5EF4-FFF2-40B4-BE49-F238E27FC236}">
                <a16:creationId xmlns:a16="http://schemas.microsoft.com/office/drawing/2014/main" xmlns="" id="{576379A7-94E3-45DD-958B-A89451C4886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44443" y="4328730"/>
            <a:ext cx="3654448" cy="2521444"/>
          </a:xfrm>
          <a:prstGeom prst="rect">
            <a:avLst/>
          </a:prstGeom>
        </p:spPr>
      </p:pic>
    </p:spTree>
    <p:extLst>
      <p:ext uri="{BB962C8B-B14F-4D97-AF65-F5344CB8AC3E}">
        <p14:creationId xmlns:p14="http://schemas.microsoft.com/office/powerpoint/2010/main" val="424630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20441B-248B-4A52-8FC9-B5F6CCD1775A}"/>
              </a:ext>
            </a:extLst>
          </p:cNvPr>
          <p:cNvSpPr txBox="1"/>
          <p:nvPr/>
        </p:nvSpPr>
        <p:spPr>
          <a:xfrm>
            <a:off x="5387927" y="4765375"/>
            <a:ext cx="2954216" cy="707886"/>
          </a:xfrm>
          <a:prstGeom prst="rect">
            <a:avLst/>
          </a:prstGeom>
          <a:noFill/>
        </p:spPr>
        <p:txBody>
          <a:bodyPr wrap="square" rtlCol="0">
            <a:spAutoFit/>
          </a:bodyPr>
          <a:lstStyle/>
          <a:p>
            <a:r>
              <a:rPr lang="lv-LV" sz="2000" dirty="0">
                <a:solidFill>
                  <a:srgbClr val="0D4A87"/>
                </a:solidFill>
              </a:rPr>
              <a:t>Gaujas UBA nav sastopami ezeru SPŪO</a:t>
            </a:r>
          </a:p>
        </p:txBody>
      </p:sp>
      <p:sp>
        <p:nvSpPr>
          <p:cNvPr id="11"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30188" y="67917"/>
            <a:ext cx="74660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GAUJAS UBA ŪO EKOLOĢISKĀ KVALITĀTE UN POTENCIĀLS</a:t>
            </a:r>
          </a:p>
        </p:txBody>
      </p:sp>
      <p:pic>
        <p:nvPicPr>
          <p:cNvPr id="2" name="Picture 1">
            <a:extLst>
              <a:ext uri="{FF2B5EF4-FFF2-40B4-BE49-F238E27FC236}">
                <a16:creationId xmlns:a16="http://schemas.microsoft.com/office/drawing/2014/main" xmlns="" id="{4CE528DA-05D0-4478-AF40-C1F3DB1322A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0558" y="1282697"/>
            <a:ext cx="3864427" cy="2592000"/>
          </a:xfrm>
          <a:prstGeom prst="rect">
            <a:avLst/>
          </a:prstGeom>
        </p:spPr>
      </p:pic>
      <p:pic>
        <p:nvPicPr>
          <p:cNvPr id="4" name="Picture 3">
            <a:extLst>
              <a:ext uri="{FF2B5EF4-FFF2-40B4-BE49-F238E27FC236}">
                <a16:creationId xmlns:a16="http://schemas.microsoft.com/office/drawing/2014/main" xmlns="" id="{AF3549BB-7CE2-4FAF-AF58-FB5933276E1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19017" y="1282698"/>
            <a:ext cx="3945622" cy="2592000"/>
          </a:xfrm>
          <a:prstGeom prst="rect">
            <a:avLst/>
          </a:prstGeom>
        </p:spPr>
      </p:pic>
      <p:pic>
        <p:nvPicPr>
          <p:cNvPr id="5" name="Picture 4">
            <a:extLst>
              <a:ext uri="{FF2B5EF4-FFF2-40B4-BE49-F238E27FC236}">
                <a16:creationId xmlns:a16="http://schemas.microsoft.com/office/drawing/2014/main" xmlns="" id="{ABC8502B-FE42-41F9-9272-2B970596DAD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64129" y="4115706"/>
            <a:ext cx="3864430" cy="2592000"/>
          </a:xfrm>
          <a:prstGeom prst="rect">
            <a:avLst/>
          </a:prstGeom>
        </p:spPr>
      </p:pic>
    </p:spTree>
    <p:extLst>
      <p:ext uri="{BB962C8B-B14F-4D97-AF65-F5344CB8AC3E}">
        <p14:creationId xmlns:p14="http://schemas.microsoft.com/office/powerpoint/2010/main" val="9493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BADD2B6-03F1-4F58-B0F8-B84A62F4685B}"/>
              </a:ext>
            </a:extLst>
          </p:cNvPr>
          <p:cNvSpPr txBox="1"/>
          <p:nvPr/>
        </p:nvSpPr>
        <p:spPr>
          <a:xfrm>
            <a:off x="208625" y="1231207"/>
            <a:ext cx="666529" cy="369332"/>
          </a:xfrm>
          <a:prstGeom prst="rect">
            <a:avLst/>
          </a:prstGeom>
          <a:noFill/>
        </p:spPr>
        <p:txBody>
          <a:bodyPr wrap="none" rtlCol="0">
            <a:spAutoFit/>
          </a:bodyPr>
          <a:lstStyle/>
          <a:p>
            <a:r>
              <a:rPr lang="lv-LV" dirty="0">
                <a:solidFill>
                  <a:srgbClr val="0D4A87"/>
                </a:solidFill>
              </a:rPr>
              <a:t>UPES</a:t>
            </a:r>
          </a:p>
        </p:txBody>
      </p:sp>
      <p:sp>
        <p:nvSpPr>
          <p:cNvPr id="7" name="TextBox 6">
            <a:extLst>
              <a:ext uri="{FF2B5EF4-FFF2-40B4-BE49-F238E27FC236}">
                <a16:creationId xmlns:a16="http://schemas.microsoft.com/office/drawing/2014/main" xmlns="" id="{527FC91F-00B9-4293-B047-100BC44DB37E}"/>
              </a:ext>
            </a:extLst>
          </p:cNvPr>
          <p:cNvSpPr txBox="1"/>
          <p:nvPr/>
        </p:nvSpPr>
        <p:spPr>
          <a:xfrm>
            <a:off x="8455980" y="3789741"/>
            <a:ext cx="698076" cy="369332"/>
          </a:xfrm>
          <a:prstGeom prst="rect">
            <a:avLst/>
          </a:prstGeom>
          <a:noFill/>
        </p:spPr>
        <p:txBody>
          <a:bodyPr wrap="none" rtlCol="0">
            <a:spAutoFit/>
          </a:bodyPr>
          <a:lstStyle/>
          <a:p>
            <a:r>
              <a:rPr lang="lv-LV" dirty="0">
                <a:solidFill>
                  <a:srgbClr val="0D4A87"/>
                </a:solidFill>
              </a:rPr>
              <a:t>EZERI</a:t>
            </a:r>
          </a:p>
        </p:txBody>
      </p:sp>
      <p:sp>
        <p:nvSpPr>
          <p:cNvPr id="9" name="TextBox 8">
            <a:extLst>
              <a:ext uri="{FF2B5EF4-FFF2-40B4-BE49-F238E27FC236}">
                <a16:creationId xmlns:a16="http://schemas.microsoft.com/office/drawing/2014/main" xmlns="" id="{F22F80A5-03DE-4C86-9D33-7E49179BDCB6}"/>
              </a:ext>
            </a:extLst>
          </p:cNvPr>
          <p:cNvSpPr txBox="1"/>
          <p:nvPr/>
        </p:nvSpPr>
        <p:spPr>
          <a:xfrm>
            <a:off x="4851400" y="1677880"/>
            <a:ext cx="3999637" cy="1631216"/>
          </a:xfrm>
          <a:prstGeom prst="rect">
            <a:avLst/>
          </a:prstGeom>
          <a:noFill/>
        </p:spPr>
        <p:txBody>
          <a:bodyPr wrap="square" rtlCol="0">
            <a:spAutoFit/>
          </a:bodyPr>
          <a:lstStyle/>
          <a:p>
            <a:pPr algn="just"/>
            <a:r>
              <a:rPr lang="lv-LV" sz="2000" dirty="0">
                <a:solidFill>
                  <a:srgbClr val="0D4A87"/>
                </a:solidFill>
              </a:rPr>
              <a:t>Labā kvalitātē esošo ŪO skaits praktiski nav mainījies (&lt;25%), bet samazinājies ir sliktā un ļoti sliktā ekoloģiskajā kvalitātē esošo ŪO skaits</a:t>
            </a:r>
          </a:p>
        </p:txBody>
      </p:sp>
      <p:sp>
        <p:nvSpPr>
          <p:cNvPr id="10" name="TextBox 9">
            <a:extLst>
              <a:ext uri="{FF2B5EF4-FFF2-40B4-BE49-F238E27FC236}">
                <a16:creationId xmlns:a16="http://schemas.microsoft.com/office/drawing/2014/main" xmlns="" id="{0C163856-29CB-4E14-82FF-2170DD1C1417}"/>
              </a:ext>
            </a:extLst>
          </p:cNvPr>
          <p:cNvSpPr txBox="1"/>
          <p:nvPr/>
        </p:nvSpPr>
        <p:spPr>
          <a:xfrm>
            <a:off x="208625" y="4643021"/>
            <a:ext cx="4203330" cy="1015663"/>
          </a:xfrm>
          <a:prstGeom prst="rect">
            <a:avLst/>
          </a:prstGeom>
          <a:noFill/>
        </p:spPr>
        <p:txBody>
          <a:bodyPr wrap="square" rtlCol="0">
            <a:spAutoFit/>
          </a:bodyPr>
          <a:lstStyle/>
          <a:p>
            <a:pPr algn="just"/>
            <a:r>
              <a:rPr lang="lv-LV" sz="2000" dirty="0">
                <a:solidFill>
                  <a:srgbClr val="0D4A87"/>
                </a:solidFill>
              </a:rPr>
              <a:t>Kvalitātes izmaiņas pārsvarā ir saistītas ar bioloģijas metožu pilnveidošanu un precizētiem tipiem</a:t>
            </a:r>
          </a:p>
        </p:txBody>
      </p:sp>
      <p:sp>
        <p:nvSpPr>
          <p:cNvPr id="11"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57560" y="33482"/>
            <a:ext cx="76926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ŪO EKOLOĢISKĀS KVALITĀTES IZMAIŅAS </a:t>
            </a:r>
            <a:r>
              <a:rPr lang="lv-LV" altLang="lv-LV" sz="3200" b="1">
                <a:solidFill>
                  <a:schemeClr val="bg1"/>
                </a:solidFill>
                <a:latin typeface="+mn-lt"/>
              </a:rPr>
              <a:t>– GAUJAS </a:t>
            </a:r>
            <a:r>
              <a:rPr lang="lv-LV" altLang="lv-LV" sz="3200" b="1" dirty="0">
                <a:solidFill>
                  <a:schemeClr val="bg1"/>
                </a:solidFill>
                <a:latin typeface="+mn-lt"/>
              </a:rPr>
              <a:t>UBA</a:t>
            </a:r>
          </a:p>
        </p:txBody>
      </p:sp>
      <p:pic>
        <p:nvPicPr>
          <p:cNvPr id="2" name="Picture 1">
            <a:extLst>
              <a:ext uri="{FF2B5EF4-FFF2-40B4-BE49-F238E27FC236}">
                <a16:creationId xmlns:a16="http://schemas.microsoft.com/office/drawing/2014/main" xmlns="" id="{CDE3AAD0-397C-4683-9DF3-5C766DDF930E}"/>
              </a:ext>
            </a:extLst>
          </p:cNvPr>
          <p:cNvPicPr>
            <a:picLocks noChangeAspect="1"/>
          </p:cNvPicPr>
          <p:nvPr/>
        </p:nvPicPr>
        <p:blipFill>
          <a:blip r:embed="rId3"/>
          <a:stretch>
            <a:fillRect/>
          </a:stretch>
        </p:blipFill>
        <p:spPr>
          <a:xfrm>
            <a:off x="159649" y="1231207"/>
            <a:ext cx="4572396" cy="2743438"/>
          </a:xfrm>
          <a:prstGeom prst="rect">
            <a:avLst/>
          </a:prstGeom>
        </p:spPr>
      </p:pic>
      <p:pic>
        <p:nvPicPr>
          <p:cNvPr id="3" name="Picture 2">
            <a:extLst>
              <a:ext uri="{FF2B5EF4-FFF2-40B4-BE49-F238E27FC236}">
                <a16:creationId xmlns:a16="http://schemas.microsoft.com/office/drawing/2014/main" xmlns="" id="{D80CB936-B715-4A1E-BDFE-90320F6B903B}"/>
              </a:ext>
            </a:extLst>
          </p:cNvPr>
          <p:cNvPicPr>
            <a:picLocks noChangeAspect="1"/>
          </p:cNvPicPr>
          <p:nvPr/>
        </p:nvPicPr>
        <p:blipFill>
          <a:blip r:embed="rId4"/>
          <a:stretch>
            <a:fillRect/>
          </a:stretch>
        </p:blipFill>
        <p:spPr>
          <a:xfrm>
            <a:off x="4411955" y="3789741"/>
            <a:ext cx="4572396" cy="2743438"/>
          </a:xfrm>
          <a:prstGeom prst="rect">
            <a:avLst/>
          </a:prstGeom>
        </p:spPr>
      </p:pic>
    </p:spTree>
    <p:extLst>
      <p:ext uri="{BB962C8B-B14F-4D97-AF65-F5344CB8AC3E}">
        <p14:creationId xmlns:p14="http://schemas.microsoft.com/office/powerpoint/2010/main" val="165399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6DA233F-AF30-4386-B148-FD1B09C4A30B}"/>
              </a:ext>
            </a:extLst>
          </p:cNvPr>
          <p:cNvSpPr txBox="1"/>
          <p:nvPr/>
        </p:nvSpPr>
        <p:spPr>
          <a:xfrm>
            <a:off x="266330" y="1244269"/>
            <a:ext cx="666529" cy="369332"/>
          </a:xfrm>
          <a:prstGeom prst="rect">
            <a:avLst/>
          </a:prstGeom>
          <a:noFill/>
        </p:spPr>
        <p:txBody>
          <a:bodyPr wrap="none" rtlCol="0">
            <a:spAutoFit/>
          </a:bodyPr>
          <a:lstStyle/>
          <a:p>
            <a:r>
              <a:rPr lang="lv-LV" dirty="0">
                <a:solidFill>
                  <a:srgbClr val="0D4A87"/>
                </a:solidFill>
              </a:rPr>
              <a:t>UPES</a:t>
            </a:r>
          </a:p>
        </p:txBody>
      </p:sp>
      <p:sp>
        <p:nvSpPr>
          <p:cNvPr id="7" name="TextBox 6">
            <a:extLst>
              <a:ext uri="{FF2B5EF4-FFF2-40B4-BE49-F238E27FC236}">
                <a16:creationId xmlns:a16="http://schemas.microsoft.com/office/drawing/2014/main" xmlns="" id="{D1E95E9F-7929-4B19-B3A2-AAC2A37D6187}"/>
              </a:ext>
            </a:extLst>
          </p:cNvPr>
          <p:cNvSpPr txBox="1"/>
          <p:nvPr/>
        </p:nvSpPr>
        <p:spPr>
          <a:xfrm>
            <a:off x="8445924" y="3987469"/>
            <a:ext cx="698076" cy="369332"/>
          </a:xfrm>
          <a:prstGeom prst="rect">
            <a:avLst/>
          </a:prstGeom>
          <a:noFill/>
        </p:spPr>
        <p:txBody>
          <a:bodyPr wrap="none" rtlCol="0">
            <a:spAutoFit/>
          </a:bodyPr>
          <a:lstStyle/>
          <a:p>
            <a:r>
              <a:rPr lang="lv-LV" dirty="0">
                <a:solidFill>
                  <a:srgbClr val="0D4A87"/>
                </a:solidFill>
              </a:rPr>
              <a:t>EZERI</a:t>
            </a:r>
          </a:p>
        </p:txBody>
      </p:sp>
      <p:sp>
        <p:nvSpPr>
          <p:cNvPr id="8" name="TextBox 7">
            <a:extLst>
              <a:ext uri="{FF2B5EF4-FFF2-40B4-BE49-F238E27FC236}">
                <a16:creationId xmlns:a16="http://schemas.microsoft.com/office/drawing/2014/main" xmlns="" id="{A7140512-4D94-4EC4-89E8-B91D928AF1D0}"/>
              </a:ext>
            </a:extLst>
          </p:cNvPr>
          <p:cNvSpPr txBox="1"/>
          <p:nvPr/>
        </p:nvSpPr>
        <p:spPr>
          <a:xfrm>
            <a:off x="4764128" y="1919253"/>
            <a:ext cx="4222294" cy="1323439"/>
          </a:xfrm>
          <a:prstGeom prst="rect">
            <a:avLst/>
          </a:prstGeom>
          <a:noFill/>
        </p:spPr>
        <p:txBody>
          <a:bodyPr wrap="square" rtlCol="0">
            <a:spAutoFit/>
          </a:bodyPr>
          <a:lstStyle/>
          <a:p>
            <a:pPr algn="just"/>
            <a:r>
              <a:rPr lang="lv-LV" sz="2000" dirty="0">
                <a:solidFill>
                  <a:srgbClr val="0D4A87"/>
                </a:solidFill>
              </a:rPr>
              <a:t>Pamazām uzlabojas upju ŪO ekoloģiskā kvalitāte. ŪO skaits labā kvalitātes klasē jau stabili pārsniedz 35%</a:t>
            </a:r>
          </a:p>
        </p:txBody>
      </p:sp>
      <p:sp>
        <p:nvSpPr>
          <p:cNvPr id="9" name="TextBox 8">
            <a:extLst>
              <a:ext uri="{FF2B5EF4-FFF2-40B4-BE49-F238E27FC236}">
                <a16:creationId xmlns:a16="http://schemas.microsoft.com/office/drawing/2014/main" xmlns="" id="{C47E84E3-5B77-44B5-B1E0-25844C37E0AD}"/>
              </a:ext>
            </a:extLst>
          </p:cNvPr>
          <p:cNvSpPr txBox="1"/>
          <p:nvPr/>
        </p:nvSpPr>
        <p:spPr>
          <a:xfrm>
            <a:off x="157578" y="4578709"/>
            <a:ext cx="4204070" cy="1938992"/>
          </a:xfrm>
          <a:prstGeom prst="rect">
            <a:avLst/>
          </a:prstGeom>
          <a:noFill/>
        </p:spPr>
        <p:txBody>
          <a:bodyPr wrap="square" rtlCol="0">
            <a:spAutoFit/>
          </a:bodyPr>
          <a:lstStyle/>
          <a:p>
            <a:pPr algn="just"/>
            <a:r>
              <a:rPr lang="lv-LV" sz="2000" dirty="0">
                <a:solidFill>
                  <a:srgbClr val="0D4A87"/>
                </a:solidFill>
              </a:rPr>
              <a:t>3. cikla UBAP būtiski uzlabojusies ezeru ekoloģiskā kvalitāte, kas pārsvarā saistīts ar tipoloģijas izmaiņām. Piemēram, distrofo ezeru tipa izdalīšana (Ramatas Lielezers, Sokas ezers)</a:t>
            </a:r>
          </a:p>
        </p:txBody>
      </p:sp>
      <p:sp>
        <p:nvSpPr>
          <p:cNvPr id="10"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66330" y="42813"/>
            <a:ext cx="73917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ŪO EKOLOĢISKĀS KVALITĀTES IZMAIŅAS – DAUGAVAS UBA</a:t>
            </a:r>
          </a:p>
        </p:txBody>
      </p:sp>
      <p:pic>
        <p:nvPicPr>
          <p:cNvPr id="2" name="Picture 1">
            <a:extLst>
              <a:ext uri="{FF2B5EF4-FFF2-40B4-BE49-F238E27FC236}">
                <a16:creationId xmlns:a16="http://schemas.microsoft.com/office/drawing/2014/main" xmlns="" id="{975CA742-2834-43A3-9D32-E368D96B7708}"/>
              </a:ext>
            </a:extLst>
          </p:cNvPr>
          <p:cNvPicPr>
            <a:picLocks noChangeAspect="1"/>
          </p:cNvPicPr>
          <p:nvPr/>
        </p:nvPicPr>
        <p:blipFill>
          <a:blip r:embed="rId2"/>
          <a:stretch>
            <a:fillRect/>
          </a:stretch>
        </p:blipFill>
        <p:spPr>
          <a:xfrm>
            <a:off x="157578" y="1309795"/>
            <a:ext cx="4572396" cy="2743438"/>
          </a:xfrm>
          <a:prstGeom prst="rect">
            <a:avLst/>
          </a:prstGeom>
        </p:spPr>
      </p:pic>
      <p:pic>
        <p:nvPicPr>
          <p:cNvPr id="3" name="Picture 2">
            <a:extLst>
              <a:ext uri="{FF2B5EF4-FFF2-40B4-BE49-F238E27FC236}">
                <a16:creationId xmlns:a16="http://schemas.microsoft.com/office/drawing/2014/main" xmlns="" id="{E727C607-7130-48C1-A247-B33F2C54ECC9}"/>
              </a:ext>
            </a:extLst>
          </p:cNvPr>
          <p:cNvPicPr>
            <a:picLocks noChangeAspect="1"/>
          </p:cNvPicPr>
          <p:nvPr/>
        </p:nvPicPr>
        <p:blipFill>
          <a:blip r:embed="rId3"/>
          <a:stretch>
            <a:fillRect/>
          </a:stretch>
        </p:blipFill>
        <p:spPr>
          <a:xfrm>
            <a:off x="4571604" y="3987469"/>
            <a:ext cx="4572396" cy="2743438"/>
          </a:xfrm>
          <a:prstGeom prst="rect">
            <a:avLst/>
          </a:prstGeom>
        </p:spPr>
      </p:pic>
    </p:spTree>
    <p:extLst>
      <p:ext uri="{BB962C8B-B14F-4D97-AF65-F5344CB8AC3E}">
        <p14:creationId xmlns:p14="http://schemas.microsoft.com/office/powerpoint/2010/main" val="424494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87" y="1396165"/>
            <a:ext cx="8842159" cy="5456684"/>
          </a:xfrm>
        </p:spPr>
        <p:txBody>
          <a:bodyPr>
            <a:normAutofit/>
          </a:bodyPr>
          <a:lstStyle/>
          <a:p>
            <a:r>
              <a:rPr lang="lv-LV" sz="2000" b="1" dirty="0"/>
              <a:t>Peldvietu ūdeņi, dzeramā ūdens ieguves vietas, prioritārie zivju ūdeņi, nitrātu jutīgas teritorijas: pieeja stāvokļa vērtēšanai nav mainījusies</a:t>
            </a:r>
          </a:p>
          <a:p>
            <a:r>
              <a:rPr lang="lv-LV" sz="2000" b="1" dirty="0">
                <a:solidFill>
                  <a:srgbClr val="C00000"/>
                </a:solidFill>
              </a:rPr>
              <a:t>Notekūdeņu jutīgas teritorijas:</a:t>
            </a:r>
            <a:r>
              <a:rPr lang="lv-LV" sz="2000" b="1" dirty="0"/>
              <a:t> UBAP 2022.-2027. gadam ietver informāciju par aglomerāciju atbilstību Notekūdeņu Direktīvas prasībām</a:t>
            </a:r>
          </a:p>
          <a:p>
            <a:pPr lvl="1"/>
            <a:r>
              <a:rPr lang="lv-LV" sz="1600" b="1" dirty="0"/>
              <a:t>Notekūdeņu attīrīšanas pakāpe no biogēnajiem elementiem (N, P)</a:t>
            </a:r>
          </a:p>
          <a:p>
            <a:pPr lvl="1"/>
            <a:r>
              <a:rPr lang="lv-LV" sz="1600" b="1" dirty="0"/>
              <a:t>To iedzīvotāju procents, kas ir pieslēgti centralizētai kanalizācijas sistēmai</a:t>
            </a:r>
          </a:p>
          <a:p>
            <a:r>
              <a:rPr lang="lv-LV" sz="2000" b="1" dirty="0">
                <a:solidFill>
                  <a:srgbClr val="00B050"/>
                </a:solidFill>
              </a:rPr>
              <a:t>Īpaši aizsargājamas dabas teritorijas:</a:t>
            </a:r>
            <a:r>
              <a:rPr lang="lv-LV" sz="2000" b="1" dirty="0"/>
              <a:t> stāvokļa vērtējums balstās uz ES mērogā aizsargājamo biotopu stāvokļa novērtējumu, ko sagatavo Dabas aizsardzības pārvalde pēc projekta </a:t>
            </a:r>
            <a:r>
              <a:rPr lang="en-US" sz="2000" b="1" dirty="0"/>
              <a:t>“</a:t>
            </a:r>
            <a:r>
              <a:rPr lang="lv-LV" sz="2000" b="1" dirty="0"/>
              <a:t>Skaitām dabu</a:t>
            </a:r>
            <a:r>
              <a:rPr lang="en-US" sz="2000" b="1" dirty="0"/>
              <a:t>” </a:t>
            </a:r>
            <a:r>
              <a:rPr lang="lv-LV" sz="2000" b="1" dirty="0"/>
              <a:t>rezultātiem</a:t>
            </a:r>
          </a:p>
          <a:p>
            <a:pPr lvl="1"/>
            <a:r>
              <a:rPr lang="lv-LV" sz="1600" b="1" dirty="0"/>
              <a:t>DAP sagatavotais novērtējums: Latvijas mērogā</a:t>
            </a:r>
          </a:p>
          <a:p>
            <a:pPr lvl="1"/>
            <a:r>
              <a:rPr lang="lv-LV" sz="1600" b="1" dirty="0"/>
              <a:t>ŪSD kontekstā aplūkojami:</a:t>
            </a:r>
          </a:p>
          <a:p>
            <a:pPr lvl="2"/>
            <a:r>
              <a:rPr lang="lv-LV" sz="1600" b="1" dirty="0"/>
              <a:t>ES nozīmes aizsargājamie saldūdeņu biotopi NATURA 2000 teritorijās</a:t>
            </a:r>
          </a:p>
          <a:p>
            <a:pPr lvl="2"/>
            <a:r>
              <a:rPr lang="lv-LV" sz="1600" b="1" dirty="0"/>
              <a:t>Ārpus NATURA 2000 teritorijām – biotopi zivju faunai prioritāri nozīmīgajās upēs</a:t>
            </a:r>
          </a:p>
          <a:p>
            <a:pPr lvl="1"/>
            <a:r>
              <a:rPr lang="lv-LV" sz="1600" b="1" dirty="0"/>
              <a:t>Ņemot vērā nepieciešamību apskatīt arī zivju faunai nozīmīgās upes ārpus N2000 teritorijām, analīze ūdensobjektu līmenī tiks veikta 2021. gada otrajā pusē, kad būs pieejami BIOR īstenotā projekta “Latvijas upju ierindošana prioritārā secībā pēc to esošās un potenciālās nozīmes zivju faunas saglabāšanā” rezultāti</a:t>
            </a:r>
          </a:p>
        </p:txBody>
      </p:sp>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30188" y="-4848"/>
            <a:ext cx="77708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3600" b="1" i="0" u="none" strike="noStrike" cap="none" normalizeH="0" baseline="0" dirty="0">
                <a:ln>
                  <a:noFill/>
                </a:ln>
                <a:solidFill>
                  <a:schemeClr val="bg1"/>
                </a:solidFill>
                <a:effectLst/>
                <a:latin typeface="+mn-lt"/>
              </a:rPr>
              <a:t>AIZSARGĀJAMO TERITORIJU</a:t>
            </a:r>
            <a:r>
              <a:rPr kumimoji="0" lang="lv-LV" altLang="lv-LV" sz="3600" b="1" i="0" u="none" strike="noStrike" cap="none" normalizeH="0" dirty="0">
                <a:ln>
                  <a:noFill/>
                </a:ln>
                <a:solidFill>
                  <a:schemeClr val="bg1"/>
                </a:solidFill>
                <a:effectLst/>
                <a:latin typeface="+mn-lt"/>
              </a:rPr>
              <a:t> STĀVOKĻA NOVĒRTĒJUMS</a:t>
            </a:r>
            <a:endParaRPr lang="lv-LV" altLang="lv-LV" sz="3600" b="1" dirty="0">
              <a:solidFill>
                <a:schemeClr val="bg1"/>
              </a:solidFill>
              <a:latin typeface="+mn-lt"/>
            </a:endParaRPr>
          </a:p>
        </p:txBody>
      </p:sp>
    </p:spTree>
    <p:extLst>
      <p:ext uri="{BB962C8B-B14F-4D97-AF65-F5344CB8AC3E}">
        <p14:creationId xmlns:p14="http://schemas.microsoft.com/office/powerpoint/2010/main" val="369427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17488" y="69407"/>
            <a:ext cx="77962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AIZSARGĀJAMO TERITORIJU STĀVOKLIS DAUGAVAS UBA</a:t>
            </a:r>
          </a:p>
        </p:txBody>
      </p:sp>
      <p:pic>
        <p:nvPicPr>
          <p:cNvPr id="3" name="Content Placeholder 2"/>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3526377" y="1227138"/>
            <a:ext cx="4691216" cy="5585422"/>
          </a:xfrm>
          <a:prstGeom prst="rect">
            <a:avLst/>
          </a:prstGeom>
        </p:spPr>
      </p:pic>
      <p:sp>
        <p:nvSpPr>
          <p:cNvPr id="7" name="TextBox 6"/>
          <p:cNvSpPr txBox="1"/>
          <p:nvPr/>
        </p:nvSpPr>
        <p:spPr>
          <a:xfrm>
            <a:off x="124596" y="3272069"/>
            <a:ext cx="3177404" cy="707886"/>
          </a:xfrm>
          <a:prstGeom prst="rect">
            <a:avLst/>
          </a:prstGeom>
          <a:noFill/>
        </p:spPr>
        <p:txBody>
          <a:bodyPr wrap="square" rtlCol="0">
            <a:spAutoFit/>
          </a:bodyPr>
          <a:lstStyle/>
          <a:p>
            <a:pPr algn="just"/>
            <a:r>
              <a:rPr lang="lv-LV" sz="2000" b="1" dirty="0">
                <a:solidFill>
                  <a:srgbClr val="0D4A87"/>
                </a:solidFill>
              </a:rPr>
              <a:t>Neietver saldūdeņu biotopu stāvokļa novērtējumu</a:t>
            </a:r>
          </a:p>
        </p:txBody>
      </p:sp>
    </p:spTree>
    <p:extLst>
      <p:ext uri="{BB962C8B-B14F-4D97-AF65-F5344CB8AC3E}">
        <p14:creationId xmlns:p14="http://schemas.microsoft.com/office/powerpoint/2010/main" val="84643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18852" y="0"/>
            <a:ext cx="78113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AIZSARGĀJAMO TERITORIJU STĀVOKLIS GAUJAS UBA</a:t>
            </a:r>
          </a:p>
        </p:txBody>
      </p:sp>
      <p:pic>
        <p:nvPicPr>
          <p:cNvPr id="3" name="Content Placeholder 2"/>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850527" y="1227138"/>
            <a:ext cx="7811335" cy="5533029"/>
          </a:xfrm>
          <a:prstGeom prst="rect">
            <a:avLst/>
          </a:prstGeom>
        </p:spPr>
      </p:pic>
      <p:sp>
        <p:nvSpPr>
          <p:cNvPr id="6" name="TextBox 5"/>
          <p:cNvSpPr txBox="1"/>
          <p:nvPr/>
        </p:nvSpPr>
        <p:spPr>
          <a:xfrm>
            <a:off x="118852" y="1227138"/>
            <a:ext cx="2458094" cy="1015663"/>
          </a:xfrm>
          <a:prstGeom prst="rect">
            <a:avLst/>
          </a:prstGeom>
          <a:noFill/>
        </p:spPr>
        <p:txBody>
          <a:bodyPr wrap="square" rtlCol="0">
            <a:spAutoFit/>
          </a:bodyPr>
          <a:lstStyle/>
          <a:p>
            <a:r>
              <a:rPr lang="lv-LV" sz="2000" b="1" dirty="0">
                <a:solidFill>
                  <a:srgbClr val="0D4A87"/>
                </a:solidFill>
              </a:rPr>
              <a:t>Neietver saldūdeņu biotopu stāvokļa novērtējumu</a:t>
            </a:r>
          </a:p>
        </p:txBody>
      </p:sp>
    </p:spTree>
    <p:extLst>
      <p:ext uri="{BB962C8B-B14F-4D97-AF65-F5344CB8AC3E}">
        <p14:creationId xmlns:p14="http://schemas.microsoft.com/office/powerpoint/2010/main" val="289018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A5BC67-F559-48DF-A0E1-F1371FCC0365}"/>
              </a:ext>
            </a:extLst>
          </p:cNvPr>
          <p:cNvPicPr>
            <a:picLocks noChangeAspect="1"/>
          </p:cNvPicPr>
          <p:nvPr/>
        </p:nvPicPr>
        <p:blipFill>
          <a:blip r:embed="rId3"/>
          <a:stretch>
            <a:fillRect/>
          </a:stretch>
        </p:blipFill>
        <p:spPr>
          <a:xfrm>
            <a:off x="83476" y="1627353"/>
            <a:ext cx="8199831" cy="4041998"/>
          </a:xfrm>
          <a:prstGeom prst="rect">
            <a:avLst/>
          </a:prstGeom>
        </p:spPr>
      </p:pic>
      <p:sp>
        <p:nvSpPr>
          <p:cNvPr id="3" name="Content Placeholder 2"/>
          <p:cNvSpPr>
            <a:spLocks noGrp="1"/>
          </p:cNvSpPr>
          <p:nvPr>
            <p:ph idx="1"/>
          </p:nvPr>
        </p:nvSpPr>
        <p:spPr>
          <a:xfrm>
            <a:off x="124287" y="1226749"/>
            <a:ext cx="8842159" cy="5311734"/>
          </a:xfrm>
        </p:spPr>
        <p:txBody>
          <a:bodyPr>
            <a:normAutofit/>
          </a:bodyPr>
          <a:lstStyle/>
          <a:p>
            <a:pPr marL="0" indent="0">
              <a:buNone/>
            </a:pPr>
            <a:r>
              <a:rPr lang="lv-LV" sz="2000" b="1" dirty="0"/>
              <a:t>Izmaiņas ķīmiskā stāvokļa monitoringā un vērtēšanā</a:t>
            </a:r>
          </a:p>
        </p:txBody>
      </p:sp>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24287" y="-6240"/>
            <a:ext cx="764564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ĶĪMISKĀ STĀVOKĻA MONITORINGS UN VĒRTĒŠANA</a:t>
            </a:r>
          </a:p>
        </p:txBody>
      </p:sp>
      <p:sp>
        <p:nvSpPr>
          <p:cNvPr id="8" name="TextBox 7">
            <a:extLst>
              <a:ext uri="{FF2B5EF4-FFF2-40B4-BE49-F238E27FC236}">
                <a16:creationId xmlns:a16="http://schemas.microsoft.com/office/drawing/2014/main" xmlns="" id="{F49258C3-20C0-403E-98B9-3AD470FC952B}"/>
              </a:ext>
            </a:extLst>
          </p:cNvPr>
          <p:cNvSpPr txBox="1"/>
          <p:nvPr/>
        </p:nvSpPr>
        <p:spPr>
          <a:xfrm>
            <a:off x="306280" y="5746058"/>
            <a:ext cx="4572000" cy="461665"/>
          </a:xfrm>
          <a:prstGeom prst="rect">
            <a:avLst/>
          </a:prstGeom>
          <a:noFill/>
        </p:spPr>
        <p:txBody>
          <a:bodyPr wrap="square">
            <a:spAutoFit/>
          </a:bodyPr>
          <a:lstStyle/>
          <a:p>
            <a:r>
              <a:rPr lang="lv-LV" sz="1200" b="1" i="1" dirty="0">
                <a:solidFill>
                  <a:srgbClr val="0D4A87"/>
                </a:solidFill>
              </a:rPr>
              <a:t>Prioritāro un bīstamo vielu satura analīze dažādās ūdens vides matricās</a:t>
            </a:r>
          </a:p>
        </p:txBody>
      </p:sp>
      <p:sp>
        <p:nvSpPr>
          <p:cNvPr id="2" name="TextBox 1">
            <a:extLst>
              <a:ext uri="{FF2B5EF4-FFF2-40B4-BE49-F238E27FC236}">
                <a16:creationId xmlns:a16="http://schemas.microsoft.com/office/drawing/2014/main" xmlns="" id="{EEAF8BD4-8A83-4078-A3EF-F93FD72D5643}"/>
              </a:ext>
            </a:extLst>
          </p:cNvPr>
          <p:cNvSpPr txBox="1"/>
          <p:nvPr/>
        </p:nvSpPr>
        <p:spPr>
          <a:xfrm>
            <a:off x="4780625" y="5346045"/>
            <a:ext cx="4265720" cy="738664"/>
          </a:xfrm>
          <a:prstGeom prst="rect">
            <a:avLst/>
          </a:prstGeom>
          <a:noFill/>
        </p:spPr>
        <p:txBody>
          <a:bodyPr wrap="square" rtlCol="0">
            <a:spAutoFit/>
          </a:bodyPr>
          <a:lstStyle/>
          <a:p>
            <a:pPr algn="just"/>
            <a:r>
              <a:rPr lang="lv-LV" sz="1400" dirty="0">
                <a:solidFill>
                  <a:srgbClr val="0D4A87"/>
                </a:solidFill>
              </a:rPr>
              <a:t>*LVAF projekta Nr. 1-08/62/2017 “Prioritāro vielu inventarizācija Daugavas un Gaujas upju baseinu apgabalos” ietvaros</a:t>
            </a:r>
          </a:p>
        </p:txBody>
      </p:sp>
    </p:spTree>
    <p:extLst>
      <p:ext uri="{BB962C8B-B14F-4D97-AF65-F5344CB8AC3E}">
        <p14:creationId xmlns:p14="http://schemas.microsoft.com/office/powerpoint/2010/main" val="266785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87" y="1226749"/>
            <a:ext cx="8842159" cy="5311734"/>
          </a:xfrm>
        </p:spPr>
        <p:txBody>
          <a:bodyPr>
            <a:normAutofit/>
          </a:bodyPr>
          <a:lstStyle/>
          <a:p>
            <a:pPr marL="177800" indent="-177800"/>
            <a:r>
              <a:rPr lang="lv-LV" sz="2000" b="1" dirty="0"/>
              <a:t>Jauns – </a:t>
            </a:r>
            <a:r>
              <a:rPr lang="lv-LV" sz="2000" b="1" dirty="0">
                <a:solidFill>
                  <a:srgbClr val="C00000"/>
                </a:solidFill>
              </a:rPr>
              <a:t>upju 7. tips </a:t>
            </a:r>
            <a:r>
              <a:rPr lang="lv-LV" sz="2000" b="1" dirty="0"/>
              <a:t>(</a:t>
            </a:r>
            <a:r>
              <a:rPr lang="lv-LV" sz="2000" b="1" dirty="0" err="1"/>
              <a:t>potamāla</a:t>
            </a:r>
            <a:r>
              <a:rPr lang="lv-LV" sz="2000" b="1" dirty="0"/>
              <a:t> tipa ļoti lielas upes ar sateces baseina laukumu &gt;10000 km</a:t>
            </a:r>
            <a:r>
              <a:rPr lang="lv-LV" sz="2000" b="1" baseline="30000" dirty="0"/>
              <a:t>2</a:t>
            </a:r>
            <a:r>
              <a:rPr lang="lv-LV" sz="2000" b="1" dirty="0"/>
              <a:t>)</a:t>
            </a:r>
          </a:p>
          <a:p>
            <a:pPr lvl="1"/>
            <a:r>
              <a:rPr lang="lv-LV" sz="1600" b="1" dirty="0"/>
              <a:t>Atbilst ES mērogā noteiktajam tipam: </a:t>
            </a:r>
            <a:r>
              <a:rPr lang="lv-LV" sz="1600" b="1" dirty="0" err="1"/>
              <a:t>Very</a:t>
            </a:r>
            <a:r>
              <a:rPr lang="lv-LV" sz="1600" b="1" dirty="0"/>
              <a:t> </a:t>
            </a:r>
            <a:r>
              <a:rPr lang="lv-LV" sz="1600" b="1" dirty="0" err="1"/>
              <a:t>Large</a:t>
            </a:r>
            <a:r>
              <a:rPr lang="lv-LV" sz="1600" b="1" dirty="0"/>
              <a:t> </a:t>
            </a:r>
            <a:r>
              <a:rPr lang="lv-LV" sz="1600" b="1" dirty="0" err="1"/>
              <a:t>Rivers</a:t>
            </a:r>
            <a:endParaRPr lang="lv-LV" sz="1600" b="1" dirty="0"/>
          </a:p>
          <a:p>
            <a:pPr lvl="1"/>
            <a:r>
              <a:rPr lang="lv-LV" sz="1600" b="1" dirty="0"/>
              <a:t>Atšķirīga pieeja vērtēšanai: fitoplanktons; speciālas metodes pārējiem bioloģiskajiem kvalitātes elementiem</a:t>
            </a:r>
          </a:p>
          <a:p>
            <a:pPr lvl="1"/>
            <a:r>
              <a:rPr lang="lv-LV" sz="1600" b="1" dirty="0"/>
              <a:t>Daugavas upe – visā garumā; Gaujas upes posms no Gaujas-Daugavas kanāla līdz grīvai (G201)</a:t>
            </a:r>
          </a:p>
          <a:p>
            <a:pPr marL="177800" indent="-177800"/>
            <a:r>
              <a:rPr lang="lv-LV" sz="2000" b="1" dirty="0"/>
              <a:t>Jauns – </a:t>
            </a:r>
            <a:r>
              <a:rPr lang="lv-LV" sz="2000" b="1" dirty="0">
                <a:solidFill>
                  <a:srgbClr val="C00000"/>
                </a:solidFill>
              </a:rPr>
              <a:t>ezeru 11. tips </a:t>
            </a:r>
            <a:r>
              <a:rPr lang="lv-LV" sz="2000" b="1" dirty="0"/>
              <a:t>(ļoti sekls vai sekls brūnūdens ezers ar zemu ūdens cietību un </a:t>
            </a:r>
            <a:r>
              <a:rPr lang="lv-LV" sz="2000" b="1" dirty="0" err="1"/>
              <a:t>pH</a:t>
            </a:r>
            <a:r>
              <a:rPr lang="lv-LV" sz="2000" b="1" dirty="0"/>
              <a:t> &lt; 5,5)</a:t>
            </a:r>
          </a:p>
          <a:p>
            <a:pPr lvl="1"/>
            <a:r>
              <a:rPr lang="lv-LV" sz="1600" b="1" dirty="0"/>
              <a:t>Šim tipam atbilstošie ezeru ŪO iepriekš tika pieskaitīti pie ezeru </a:t>
            </a:r>
            <a:r>
              <a:rPr lang="en-US" sz="1600" b="1" dirty="0" smtClean="0"/>
              <a:t>4</a:t>
            </a:r>
            <a:r>
              <a:rPr lang="lv-LV" sz="1600" b="1" dirty="0" smtClean="0"/>
              <a:t>. </a:t>
            </a:r>
            <a:r>
              <a:rPr lang="lv-LV" sz="1600" b="1" dirty="0"/>
              <a:t>vai </a:t>
            </a:r>
            <a:r>
              <a:rPr lang="en-US" sz="1600" b="1" dirty="0" smtClean="0"/>
              <a:t>8</a:t>
            </a:r>
            <a:r>
              <a:rPr lang="lv-LV" sz="1600" b="1" dirty="0" smtClean="0"/>
              <a:t>. </a:t>
            </a:r>
            <a:r>
              <a:rPr lang="lv-LV" sz="1600" b="1" dirty="0"/>
              <a:t>tipa</a:t>
            </a:r>
          </a:p>
          <a:p>
            <a:pPr lvl="1"/>
            <a:r>
              <a:rPr lang="lv-LV" sz="1600" b="1" dirty="0"/>
              <a:t>L11 tipa ezeri – būtiski atšķirīgi (purvu ezeri ar zemu </a:t>
            </a:r>
            <a:r>
              <a:rPr lang="lv-LV" sz="1600" b="1" dirty="0" err="1"/>
              <a:t>pH</a:t>
            </a:r>
            <a:r>
              <a:rPr lang="lv-LV" sz="1600" b="1" dirty="0"/>
              <a:t> līmeni)</a:t>
            </a:r>
          </a:p>
          <a:p>
            <a:pPr lvl="1"/>
            <a:r>
              <a:rPr lang="lv-LV" sz="1600" b="1" dirty="0"/>
              <a:t>Nepieciešamas specifiskas metodes bioloģisko rādītāju vērtēšanā</a:t>
            </a:r>
          </a:p>
          <a:p>
            <a:pPr lvl="1"/>
            <a:r>
              <a:rPr lang="lv-LV" sz="1600" b="1" dirty="0"/>
              <a:t>Deguma ezers E109; Orlovas ezers E231; Pieslaista ezers E071; Ramatas Lielezers E223; Sokas ezers E229. Visi L11 tipa ezeru ŪO atrodas Daugavas un Gaujas UBA</a:t>
            </a:r>
          </a:p>
          <a:p>
            <a:pPr marL="177800" indent="-177800"/>
            <a:r>
              <a:rPr lang="lv-LV" sz="2000" b="1" dirty="0"/>
              <a:t>Veiktās izmaiņas iestrādātas </a:t>
            </a:r>
            <a:r>
              <a:rPr lang="lv-LV" sz="2000" b="1" dirty="0">
                <a:solidFill>
                  <a:srgbClr val="C00000"/>
                </a:solidFill>
              </a:rPr>
              <a:t>MK not. Nr. 858 </a:t>
            </a:r>
            <a:r>
              <a:rPr lang="lv-LV" sz="2000" b="1" dirty="0"/>
              <a:t>(19.10.2004) </a:t>
            </a:r>
            <a:r>
              <a:rPr lang="en-US" sz="2000" b="1" dirty="0"/>
              <a:t>“</a:t>
            </a:r>
            <a:r>
              <a:rPr lang="lv-LV" sz="2000" b="1" dirty="0"/>
              <a:t>Noteikumi par virszemes ūdensobjektu tipu raksturojumu, klasifikāciju, kvalitātes kritērijiem un antropogēno slodžu noteikšanas kārtību</a:t>
            </a:r>
            <a:r>
              <a:rPr lang="en-US" sz="2000" b="1" dirty="0"/>
              <a:t>”</a:t>
            </a:r>
            <a:endParaRPr lang="lv-LV" sz="2000" b="1" dirty="0"/>
          </a:p>
        </p:txBody>
      </p:sp>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92277" y="257962"/>
            <a:ext cx="7497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UN EZERU TIPOLOĢIJAS PRECIZĒŠANA</a:t>
            </a:r>
          </a:p>
        </p:txBody>
      </p:sp>
    </p:spTree>
    <p:extLst>
      <p:ext uri="{BB962C8B-B14F-4D97-AF65-F5344CB8AC3E}">
        <p14:creationId xmlns:p14="http://schemas.microsoft.com/office/powerpoint/2010/main" val="186583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F07F5C-8F89-412F-9272-D144B22B0AE9}"/>
              </a:ext>
            </a:extLst>
          </p:cNvPr>
          <p:cNvSpPr>
            <a:spLocks noGrp="1"/>
          </p:cNvSpPr>
          <p:nvPr>
            <p:ph idx="1"/>
          </p:nvPr>
        </p:nvSpPr>
        <p:spPr>
          <a:xfrm>
            <a:off x="218661" y="1361661"/>
            <a:ext cx="8637104" cy="5180001"/>
          </a:xfrm>
        </p:spPr>
        <p:txBody>
          <a:bodyPr>
            <a:normAutofit/>
          </a:bodyPr>
          <a:lstStyle/>
          <a:p>
            <a:pPr marL="0" indent="0">
              <a:buNone/>
            </a:pPr>
            <a:endParaRPr lang="lv-LV" sz="1800" dirty="0"/>
          </a:p>
          <a:p>
            <a:pPr marL="0" indent="0">
              <a:buNone/>
            </a:pPr>
            <a:endParaRPr lang="lv-LV" sz="1800" dirty="0"/>
          </a:p>
        </p:txBody>
      </p:sp>
      <p:sp>
        <p:nvSpPr>
          <p:cNvPr id="2" name="TextBox 1">
            <a:extLst>
              <a:ext uri="{FF2B5EF4-FFF2-40B4-BE49-F238E27FC236}">
                <a16:creationId xmlns:a16="http://schemas.microsoft.com/office/drawing/2014/main" xmlns="" id="{DC8A9DDD-03E7-4D10-8FA7-1A2D1DD23C4A}"/>
              </a:ext>
            </a:extLst>
          </p:cNvPr>
          <p:cNvSpPr txBox="1"/>
          <p:nvPr/>
        </p:nvSpPr>
        <p:spPr>
          <a:xfrm>
            <a:off x="218662" y="1384766"/>
            <a:ext cx="8637103" cy="3477875"/>
          </a:xfrm>
          <a:prstGeom prst="rect">
            <a:avLst/>
          </a:prstGeom>
          <a:noFill/>
        </p:spPr>
        <p:txBody>
          <a:bodyPr wrap="square" rtlCol="0">
            <a:spAutoFit/>
          </a:bodyPr>
          <a:lstStyle/>
          <a:p>
            <a:pPr algn="just"/>
            <a:r>
              <a:rPr lang="lv-LV" sz="2000" b="1" i="1" dirty="0" err="1">
                <a:solidFill>
                  <a:srgbClr val="0D4A87"/>
                </a:solidFill>
              </a:rPr>
              <a:t>Watch</a:t>
            </a:r>
            <a:r>
              <a:rPr lang="lv-LV" sz="2000" b="1" i="1" dirty="0">
                <a:solidFill>
                  <a:srgbClr val="0D4A87"/>
                </a:solidFill>
              </a:rPr>
              <a:t> </a:t>
            </a:r>
            <a:r>
              <a:rPr lang="lv-LV" sz="2000" b="1" i="1" dirty="0" err="1">
                <a:solidFill>
                  <a:srgbClr val="0D4A87"/>
                </a:solidFill>
              </a:rPr>
              <a:t>list</a:t>
            </a:r>
            <a:r>
              <a:rPr lang="lv-LV" sz="2000" b="1" i="1" dirty="0">
                <a:solidFill>
                  <a:srgbClr val="0D4A87"/>
                </a:solidFill>
              </a:rPr>
              <a:t> </a:t>
            </a:r>
            <a:r>
              <a:rPr lang="lv-LV" sz="2000" b="1" dirty="0">
                <a:solidFill>
                  <a:srgbClr val="0D4A87"/>
                </a:solidFill>
              </a:rPr>
              <a:t>jeb </a:t>
            </a:r>
            <a:r>
              <a:rPr lang="lv-LV" sz="2000" b="1" dirty="0">
                <a:solidFill>
                  <a:srgbClr val="C00000"/>
                </a:solidFill>
              </a:rPr>
              <a:t>novērojamo vielu </a:t>
            </a:r>
            <a:r>
              <a:rPr lang="lv-LV" sz="2000" b="1" dirty="0">
                <a:solidFill>
                  <a:srgbClr val="0D4A87"/>
                </a:solidFill>
              </a:rPr>
              <a:t>monitorings </a:t>
            </a:r>
            <a:r>
              <a:rPr lang="lv-LV" sz="2000" dirty="0">
                <a:solidFill>
                  <a:srgbClr val="0D4A87"/>
                </a:solidFill>
              </a:rPr>
              <a:t>– uzsākts 2016. gadā. Vielas noteiktas EK lēmumos, kas tiek atjaunoti ik pēc 2 gadiem.</a:t>
            </a:r>
          </a:p>
          <a:p>
            <a:pPr algn="just"/>
            <a:r>
              <a:rPr lang="lv-LV" sz="2000" dirty="0">
                <a:solidFill>
                  <a:srgbClr val="0D4A87"/>
                </a:solidFill>
              </a:rPr>
              <a:t>- Komisijas īstenošanas lēmums</a:t>
            </a:r>
            <a:r>
              <a:rPr lang="fr-FR" sz="2000" dirty="0">
                <a:solidFill>
                  <a:srgbClr val="0D4A87"/>
                </a:solidFill>
              </a:rPr>
              <a:t> (EU) 2015/49598, </a:t>
            </a:r>
          </a:p>
          <a:p>
            <a:pPr algn="just"/>
            <a:r>
              <a:rPr lang="fr-FR" sz="2000" dirty="0">
                <a:solidFill>
                  <a:srgbClr val="0D4A87"/>
                </a:solidFill>
              </a:rPr>
              <a:t>- </a:t>
            </a:r>
            <a:r>
              <a:rPr lang="lv-LV" sz="2000" dirty="0">
                <a:solidFill>
                  <a:srgbClr val="0D4A87"/>
                </a:solidFill>
              </a:rPr>
              <a:t>Komisijas īstenošanas lēmums</a:t>
            </a:r>
            <a:r>
              <a:rPr lang="fr-FR" sz="2000" dirty="0">
                <a:solidFill>
                  <a:srgbClr val="0D4A87"/>
                </a:solidFill>
              </a:rPr>
              <a:t> (EU) 2018/84099, </a:t>
            </a:r>
          </a:p>
          <a:p>
            <a:pPr algn="just"/>
            <a:r>
              <a:rPr lang="fr-FR" sz="2000" dirty="0">
                <a:solidFill>
                  <a:srgbClr val="0D4A87"/>
                </a:solidFill>
              </a:rPr>
              <a:t>- </a:t>
            </a:r>
            <a:r>
              <a:rPr lang="lv-LV" sz="2000" dirty="0">
                <a:solidFill>
                  <a:srgbClr val="0D4A87"/>
                </a:solidFill>
              </a:rPr>
              <a:t>Komisijas īstenošanas lēmums</a:t>
            </a:r>
            <a:r>
              <a:rPr lang="fr-FR" sz="2000" dirty="0">
                <a:solidFill>
                  <a:srgbClr val="0D4A87"/>
                </a:solidFill>
              </a:rPr>
              <a:t> (EU) 2020/1161</a:t>
            </a:r>
          </a:p>
          <a:p>
            <a:pPr algn="just"/>
            <a:endParaRPr lang="lv-LV" sz="2000" dirty="0">
              <a:solidFill>
                <a:srgbClr val="0D4A87"/>
              </a:solidFill>
            </a:endParaRPr>
          </a:p>
          <a:p>
            <a:pPr algn="just"/>
            <a:r>
              <a:rPr lang="lv-LV" sz="2000" b="1" dirty="0">
                <a:solidFill>
                  <a:srgbClr val="0D4A87"/>
                </a:solidFill>
              </a:rPr>
              <a:t>Daugavas un Gaujas UBA </a:t>
            </a:r>
            <a:r>
              <a:rPr lang="lv-LV" sz="2000" dirty="0">
                <a:solidFill>
                  <a:srgbClr val="0D4A87"/>
                </a:solidFill>
              </a:rPr>
              <a:t>šāds monitorings tiek veikts 3 monitoringa stacijās:</a:t>
            </a:r>
          </a:p>
          <a:p>
            <a:pPr marL="177800" indent="-177800" algn="just">
              <a:buFont typeface="Arial" panose="020B0604020202020204" pitchFamily="34" charset="0"/>
              <a:buChar char="•"/>
            </a:pPr>
            <a:r>
              <a:rPr lang="lv-LV" sz="2000" dirty="0">
                <a:solidFill>
                  <a:srgbClr val="0D4A87"/>
                </a:solidFill>
              </a:rPr>
              <a:t>Burtnieku ezers, vidusdaļa (pesticīdi)</a:t>
            </a:r>
          </a:p>
          <a:p>
            <a:pPr marL="177800" indent="-177800" algn="just">
              <a:buFont typeface="Arial" panose="020B0604020202020204" pitchFamily="34" charset="0"/>
              <a:buChar char="•"/>
            </a:pPr>
            <a:r>
              <a:rPr lang="lv-LV" sz="2000" dirty="0">
                <a:solidFill>
                  <a:srgbClr val="0D4A87"/>
                </a:solidFill>
              </a:rPr>
              <a:t>Gauja,  lejpus Valmieras (farmaceitiskās un rūpnieciskās ražošanas vielas)</a:t>
            </a:r>
          </a:p>
          <a:p>
            <a:pPr marL="177800" indent="-177800" algn="just">
              <a:buFont typeface="Arial" panose="020B0604020202020204" pitchFamily="34" charset="0"/>
              <a:buChar char="•"/>
            </a:pPr>
            <a:r>
              <a:rPr lang="lv-LV" sz="2000" dirty="0">
                <a:solidFill>
                  <a:srgbClr val="0D4A87"/>
                </a:solidFill>
              </a:rPr>
              <a:t>Daugava, 1,5 km lejpus Daugavpils (farmaceitiskās un rūpnieciskās ražošanas vielas)</a:t>
            </a:r>
          </a:p>
        </p:txBody>
      </p:sp>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18661" y="-4138"/>
            <a:ext cx="76172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ĶĪMISKĀ STĀVOKĻA MONITORINGS UN VĒRTĒŠANA</a:t>
            </a:r>
          </a:p>
        </p:txBody>
      </p:sp>
    </p:spTree>
    <p:extLst>
      <p:ext uri="{BB962C8B-B14F-4D97-AF65-F5344CB8AC3E}">
        <p14:creationId xmlns:p14="http://schemas.microsoft.com/office/powerpoint/2010/main" val="86779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AD9E4D-2D80-46C1-8422-F3107DD80383}"/>
              </a:ext>
            </a:extLst>
          </p:cNvPr>
          <p:cNvSpPr>
            <a:spLocks noGrp="1"/>
          </p:cNvSpPr>
          <p:nvPr>
            <p:ph type="title"/>
          </p:nvPr>
        </p:nvSpPr>
        <p:spPr>
          <a:xfrm>
            <a:off x="104359" y="1264203"/>
            <a:ext cx="8753891" cy="1526947"/>
          </a:xfrm>
        </p:spPr>
        <p:txBody>
          <a:bodyPr>
            <a:normAutofit/>
          </a:bodyPr>
          <a:lstStyle/>
          <a:p>
            <a:pPr algn="just"/>
            <a:r>
              <a:rPr lang="lv-LV" sz="2400" b="1" dirty="0">
                <a:latin typeface="+mn-lt"/>
                <a:ea typeface="+mn-ea"/>
                <a:cs typeface="+mn-cs"/>
              </a:rPr>
              <a:t>Vēstule no EK EU Pilot (2021)9897 (26.02.2021) </a:t>
            </a:r>
            <a:r>
              <a:rPr lang="lv-LV" sz="2400" b="1" dirty="0">
                <a:effectLst/>
                <a:latin typeface="+mn-lt"/>
                <a:ea typeface="Times New Roman" panose="02020603050405020304" pitchFamily="18" charset="0"/>
                <a:cs typeface="Times New Roman" panose="02020603050405020304" pitchFamily="18" charset="0"/>
              </a:rPr>
              <a:t>Ūdens struktūrdirektīvas 2000/60/EK īstenošana: Komisijas novērtētajos Otrajos upes baseina apsaimniekošanas plānos konstatētie trūkumi</a:t>
            </a:r>
            <a:endParaRPr lang="lv-LV" sz="4800" b="1" dirty="0"/>
          </a:p>
        </p:txBody>
      </p:sp>
      <p:sp>
        <p:nvSpPr>
          <p:cNvPr id="3" name="Content Placeholder 2">
            <a:extLst>
              <a:ext uri="{FF2B5EF4-FFF2-40B4-BE49-F238E27FC236}">
                <a16:creationId xmlns:a16="http://schemas.microsoft.com/office/drawing/2014/main" xmlns="" id="{0A9392C9-0839-40FB-A09E-C1AF38F2C8AC}"/>
              </a:ext>
            </a:extLst>
          </p:cNvPr>
          <p:cNvSpPr>
            <a:spLocks noGrp="1"/>
          </p:cNvSpPr>
          <p:nvPr>
            <p:ph idx="1"/>
          </p:nvPr>
        </p:nvSpPr>
        <p:spPr>
          <a:xfrm>
            <a:off x="104362" y="2795345"/>
            <a:ext cx="8753890" cy="2028825"/>
          </a:xfrm>
        </p:spPr>
        <p:txBody>
          <a:bodyPr>
            <a:normAutofit/>
          </a:bodyPr>
          <a:lstStyle/>
          <a:p>
            <a:pPr>
              <a:spcBef>
                <a:spcPts val="0"/>
              </a:spcBef>
            </a:pPr>
            <a:r>
              <a:rPr lang="lv-LV" sz="2800" dirty="0"/>
              <a:t>Kritika attiecībā uz ķīmiskā stāvokļa monitoringu:</a:t>
            </a:r>
          </a:p>
          <a:p>
            <a:pPr marL="0" indent="0" algn="just">
              <a:spcBef>
                <a:spcPts val="0"/>
              </a:spcBef>
              <a:buNone/>
            </a:pPr>
            <a:r>
              <a:rPr lang="lv-LV" sz="1600" i="1" dirty="0"/>
              <a:t> </a:t>
            </a:r>
            <a:r>
              <a:rPr lang="lv-LV" sz="1800" i="1" dirty="0"/>
              <a:t>«</a:t>
            </a:r>
            <a:r>
              <a:rPr lang="lv-LV" sz="1800" i="1" dirty="0" err="1"/>
              <a:t>Biotas</a:t>
            </a:r>
            <a:r>
              <a:rPr lang="lv-LV" sz="1800" i="1" dirty="0"/>
              <a:t> monitorings notiek tikai reizi trijos gados, nevis katru gadu, kā ir ieteicams. Ilgākie starplaiki tikai daļēji ir pamatoti ar tehniskām zināšanām un eksperta atzinumu, kā to prasīts darīt ŪSD V pielikuma 1.3.4. punktā. Ja nav pienācīga pamatojuma, tas var izrādīties par ŪSD 8. panta un V pielikuma 1.3.4. punkta un – attiecībā uz vielām, ko </a:t>
            </a:r>
            <a:r>
              <a:rPr lang="lv-LV" sz="1800" i="1" dirty="0" err="1"/>
              <a:t>monitorē</a:t>
            </a:r>
            <a:r>
              <a:rPr lang="lv-LV" sz="1800" i="1" dirty="0"/>
              <a:t> </a:t>
            </a:r>
            <a:r>
              <a:rPr lang="lv-LV" sz="1800" i="1" dirty="0" err="1"/>
              <a:t>biotā</a:t>
            </a:r>
            <a:r>
              <a:rPr lang="lv-LV" sz="1800" i="1" dirty="0"/>
              <a:t>, – VKS direktīvas 3. panta 4. punkta pārkāpumu.»</a:t>
            </a:r>
          </a:p>
        </p:txBody>
      </p:sp>
      <p:sp>
        <p:nvSpPr>
          <p:cNvPr id="5" name="TextBox 4">
            <a:extLst>
              <a:ext uri="{FF2B5EF4-FFF2-40B4-BE49-F238E27FC236}">
                <a16:creationId xmlns:a16="http://schemas.microsoft.com/office/drawing/2014/main" xmlns="" id="{A6BC4E7D-9241-42E5-9A2C-207F3B8F2326}"/>
              </a:ext>
            </a:extLst>
          </p:cNvPr>
          <p:cNvSpPr txBox="1"/>
          <p:nvPr/>
        </p:nvSpPr>
        <p:spPr>
          <a:xfrm>
            <a:off x="104362" y="5612294"/>
            <a:ext cx="8753889" cy="1015663"/>
          </a:xfrm>
          <a:prstGeom prst="rect">
            <a:avLst/>
          </a:prstGeom>
          <a:noFill/>
        </p:spPr>
        <p:txBody>
          <a:bodyPr wrap="square" rtlCol="0">
            <a:spAutoFit/>
          </a:bodyPr>
          <a:lstStyle/>
          <a:p>
            <a:pPr algn="just"/>
            <a:r>
              <a:rPr lang="lv-LV" sz="2000" dirty="0">
                <a:solidFill>
                  <a:srgbClr val="0D4A87"/>
                </a:solidFill>
              </a:rPr>
              <a:t>Pieņemts lēmums UBAP 2022.-2027.gadam gala versijās veikt iekšzemes virszemes ūdeņu </a:t>
            </a:r>
            <a:r>
              <a:rPr lang="lv-LV" sz="2000" b="1" dirty="0">
                <a:solidFill>
                  <a:srgbClr val="C00000"/>
                </a:solidFill>
              </a:rPr>
              <a:t>ķīmiskā stāvokļa attiecināšanu </a:t>
            </a:r>
            <a:r>
              <a:rPr lang="lv-LV" sz="2000" dirty="0">
                <a:solidFill>
                  <a:srgbClr val="0D4A87"/>
                </a:solidFill>
              </a:rPr>
              <a:t>no monitorētajiem ŪO ar pilnu vielu, matricu spektru uz nemonitorētajiem ŪO.</a:t>
            </a:r>
          </a:p>
        </p:txBody>
      </p:sp>
      <p:sp>
        <p:nvSpPr>
          <p:cNvPr id="8"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04362" y="0"/>
            <a:ext cx="73055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ĶĪMISKĀ STĀVOKĻA MONITORINGS UN VĒRTĒŠANA</a:t>
            </a:r>
          </a:p>
        </p:txBody>
      </p:sp>
      <p:sp>
        <p:nvSpPr>
          <p:cNvPr id="7" name="Arrow: Right 6">
            <a:extLst>
              <a:ext uri="{FF2B5EF4-FFF2-40B4-BE49-F238E27FC236}">
                <a16:creationId xmlns:a16="http://schemas.microsoft.com/office/drawing/2014/main" xmlns="" id="{BC65F264-774C-4F62-A6B7-6A3237BA6B4D}"/>
              </a:ext>
            </a:extLst>
          </p:cNvPr>
          <p:cNvSpPr/>
          <p:nvPr/>
        </p:nvSpPr>
        <p:spPr>
          <a:xfrm rot="5400000">
            <a:off x="4307794" y="2768856"/>
            <a:ext cx="528411" cy="4705809"/>
          </a:xfrm>
          <a:prstGeom prst="rightArrow">
            <a:avLst>
              <a:gd name="adj1" fmla="val 50000"/>
              <a:gd name="adj2" fmla="val 50000"/>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v-LV">
              <a:solidFill>
                <a:srgbClr val="FFFFFF"/>
              </a:solidFill>
            </a:endParaRPr>
          </a:p>
        </p:txBody>
      </p:sp>
    </p:spTree>
    <p:extLst>
      <p:ext uri="{BB962C8B-B14F-4D97-AF65-F5344CB8AC3E}">
        <p14:creationId xmlns:p14="http://schemas.microsoft.com/office/powerpoint/2010/main" val="127545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5CDCC22-17B4-44CC-BDD2-06EE2C91284B}"/>
              </a:ext>
            </a:extLst>
          </p:cNvPr>
          <p:cNvSpPr txBox="1"/>
          <p:nvPr/>
        </p:nvSpPr>
        <p:spPr>
          <a:xfrm>
            <a:off x="159026" y="1221098"/>
            <a:ext cx="8120269" cy="646331"/>
          </a:xfrm>
          <a:prstGeom prst="rect">
            <a:avLst/>
          </a:prstGeom>
          <a:noFill/>
        </p:spPr>
        <p:txBody>
          <a:bodyPr wrap="square">
            <a:spAutoFit/>
          </a:bodyPr>
          <a:lstStyle/>
          <a:p>
            <a:r>
              <a:rPr lang="lv-LV" dirty="0">
                <a:solidFill>
                  <a:srgbClr val="0D4A87"/>
                </a:solidFill>
              </a:rPr>
              <a:t>Atbildot uz EK vēstuli izstrādāta </a:t>
            </a:r>
            <a:r>
              <a:rPr lang="lv-LV" b="1" dirty="0">
                <a:solidFill>
                  <a:srgbClr val="0D4A87"/>
                </a:solidFill>
              </a:rPr>
              <a:t>jauna metodika ķīmiskās kvalitātes vērtēšanai</a:t>
            </a:r>
            <a:r>
              <a:rPr lang="lv-LV" dirty="0">
                <a:solidFill>
                  <a:srgbClr val="0D4A87"/>
                </a:solidFill>
              </a:rPr>
              <a:t>, lai tiktu novērtēti arī </a:t>
            </a:r>
            <a:r>
              <a:rPr lang="lv-LV" dirty="0" err="1">
                <a:solidFill>
                  <a:srgbClr val="0D4A87"/>
                </a:solidFill>
              </a:rPr>
              <a:t>nemonitorētie</a:t>
            </a:r>
            <a:r>
              <a:rPr lang="lv-LV" dirty="0">
                <a:solidFill>
                  <a:srgbClr val="0D4A87"/>
                </a:solidFill>
              </a:rPr>
              <a:t> ŪO</a:t>
            </a:r>
          </a:p>
        </p:txBody>
      </p:sp>
      <p:pic>
        <p:nvPicPr>
          <p:cNvPr id="6" name="Picture 5">
            <a:extLst>
              <a:ext uri="{FF2B5EF4-FFF2-40B4-BE49-F238E27FC236}">
                <a16:creationId xmlns:a16="http://schemas.microsoft.com/office/drawing/2014/main" xmlns="" id="{5E95CD32-4A15-4A76-9822-1F7F03579735}"/>
              </a:ext>
            </a:extLst>
          </p:cNvPr>
          <p:cNvPicPr>
            <a:picLocks noChangeAspect="1"/>
          </p:cNvPicPr>
          <p:nvPr/>
        </p:nvPicPr>
        <p:blipFill>
          <a:blip r:embed="rId3"/>
          <a:stretch>
            <a:fillRect/>
          </a:stretch>
        </p:blipFill>
        <p:spPr>
          <a:xfrm>
            <a:off x="1004711" y="1788939"/>
            <a:ext cx="7134578" cy="4956578"/>
          </a:xfrm>
          <a:prstGeom prst="rect">
            <a:avLst/>
          </a:prstGeom>
        </p:spPr>
      </p:pic>
      <p:sp>
        <p:nvSpPr>
          <p:cNvPr id="7"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59026" y="0"/>
            <a:ext cx="77149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PLĀNOTAIS ĶĪMISKĀ STĀVOKĻA VĒRTĒJUMS UBAP GALA VERSIJĀS </a:t>
            </a:r>
          </a:p>
        </p:txBody>
      </p:sp>
    </p:spTree>
    <p:extLst>
      <p:ext uri="{BB962C8B-B14F-4D97-AF65-F5344CB8AC3E}">
        <p14:creationId xmlns:p14="http://schemas.microsoft.com/office/powerpoint/2010/main" val="357377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5CDCC22-17B4-44CC-BDD2-06EE2C91284B}"/>
              </a:ext>
            </a:extLst>
          </p:cNvPr>
          <p:cNvSpPr txBox="1"/>
          <p:nvPr/>
        </p:nvSpPr>
        <p:spPr>
          <a:xfrm>
            <a:off x="159026" y="1221098"/>
            <a:ext cx="8834662" cy="646331"/>
          </a:xfrm>
          <a:prstGeom prst="rect">
            <a:avLst/>
          </a:prstGeom>
          <a:noFill/>
        </p:spPr>
        <p:txBody>
          <a:bodyPr wrap="square">
            <a:spAutoFit/>
          </a:bodyPr>
          <a:lstStyle/>
          <a:p>
            <a:r>
              <a:rPr lang="lv-LV" b="1" dirty="0">
                <a:solidFill>
                  <a:srgbClr val="0D4A87"/>
                </a:solidFill>
              </a:rPr>
              <a:t>Kāda izskatīsies ķīmiskā kvalitāte direktīvas 2008/105/EK vielām, kas ir jāziņo Eiropas Komisijai, UBAP 2022.-2027.gadam gala versijās?</a:t>
            </a:r>
            <a:endParaRPr lang="lv-LV" dirty="0">
              <a:solidFill>
                <a:srgbClr val="0D4A87"/>
              </a:solidFill>
            </a:endParaRPr>
          </a:p>
        </p:txBody>
      </p:sp>
      <p:pic>
        <p:nvPicPr>
          <p:cNvPr id="7" name="Picture 6">
            <a:extLst>
              <a:ext uri="{FF2B5EF4-FFF2-40B4-BE49-F238E27FC236}">
                <a16:creationId xmlns:a16="http://schemas.microsoft.com/office/drawing/2014/main" xmlns="" id="{570A5E46-BE80-40F4-8B8C-225FD4B8D9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42807" y="1867429"/>
            <a:ext cx="6458386" cy="4990571"/>
          </a:xfrm>
          <a:prstGeom prst="rect">
            <a:avLst/>
          </a:prstGeom>
        </p:spPr>
      </p:pic>
      <p:sp>
        <p:nvSpPr>
          <p:cNvPr id="6"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59026" y="0"/>
            <a:ext cx="78292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PLĀNOTAIS ĶĪMISKĀ STĀVOKĻA VĒRTĒJUMS UBAP GALA VERSIJĀS </a:t>
            </a:r>
          </a:p>
        </p:txBody>
      </p:sp>
    </p:spTree>
    <p:extLst>
      <p:ext uri="{BB962C8B-B14F-4D97-AF65-F5344CB8AC3E}">
        <p14:creationId xmlns:p14="http://schemas.microsoft.com/office/powerpoint/2010/main" val="1717780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5CDCC22-17B4-44CC-BDD2-06EE2C91284B}"/>
              </a:ext>
            </a:extLst>
          </p:cNvPr>
          <p:cNvSpPr txBox="1"/>
          <p:nvPr/>
        </p:nvSpPr>
        <p:spPr>
          <a:xfrm>
            <a:off x="159026" y="1221098"/>
            <a:ext cx="8897292" cy="646331"/>
          </a:xfrm>
          <a:prstGeom prst="rect">
            <a:avLst/>
          </a:prstGeom>
          <a:noFill/>
        </p:spPr>
        <p:txBody>
          <a:bodyPr wrap="square">
            <a:spAutoFit/>
          </a:bodyPr>
          <a:lstStyle/>
          <a:p>
            <a:r>
              <a:rPr lang="lv-LV" b="1" dirty="0">
                <a:solidFill>
                  <a:srgbClr val="0D4A87"/>
                </a:solidFill>
              </a:rPr>
              <a:t>Kāda izskatīsies ķīmiskā kvalitāte, </a:t>
            </a:r>
            <a:r>
              <a:rPr lang="lv-LV" b="1" dirty="0">
                <a:solidFill>
                  <a:srgbClr val="C00000"/>
                </a:solidFill>
              </a:rPr>
              <a:t>neiekļaujot</a:t>
            </a:r>
            <a:r>
              <a:rPr lang="lv-LV" b="1" dirty="0">
                <a:solidFill>
                  <a:srgbClr val="0D4A87"/>
                </a:solidFill>
              </a:rPr>
              <a:t> visur esošo noturīgo,</a:t>
            </a:r>
            <a:r>
              <a:rPr lang="lv-LV" sz="1400" dirty="0">
                <a:solidFill>
                  <a:srgbClr val="0D4A87"/>
                </a:solidFill>
                <a:ea typeface="Times New Roman" panose="02020603050405020304" pitchFamily="18" charset="0"/>
              </a:rPr>
              <a:t> </a:t>
            </a:r>
            <a:r>
              <a:rPr lang="lv-LV" b="1" dirty="0" err="1">
                <a:solidFill>
                  <a:srgbClr val="0D4A87"/>
                </a:solidFill>
                <a:ea typeface="Times New Roman" panose="02020603050405020304" pitchFamily="18" charset="0"/>
              </a:rPr>
              <a:t>bioakumulatīvo</a:t>
            </a:r>
            <a:r>
              <a:rPr lang="lv-LV" b="1" dirty="0">
                <a:solidFill>
                  <a:srgbClr val="0D4A87"/>
                </a:solidFill>
                <a:ea typeface="Times New Roman" panose="02020603050405020304" pitchFamily="18" charset="0"/>
              </a:rPr>
              <a:t> un toksisko (</a:t>
            </a:r>
            <a:r>
              <a:rPr lang="lv-LV" b="1" dirty="0" err="1">
                <a:solidFill>
                  <a:srgbClr val="0D4A87"/>
                </a:solidFill>
                <a:ea typeface="Times New Roman" panose="02020603050405020304" pitchFamily="18" charset="0"/>
              </a:rPr>
              <a:t>PBTs</a:t>
            </a:r>
            <a:r>
              <a:rPr lang="lv-LV" b="1" dirty="0">
                <a:solidFill>
                  <a:srgbClr val="0D4A87"/>
                </a:solidFill>
                <a:ea typeface="Times New Roman" panose="02020603050405020304" pitchFamily="18" charset="0"/>
              </a:rPr>
              <a:t>)* vielu VKN pārsniegumus</a:t>
            </a:r>
            <a:r>
              <a:rPr lang="lv-LV" b="1" dirty="0">
                <a:solidFill>
                  <a:srgbClr val="0D4A87"/>
                </a:solidFill>
              </a:rPr>
              <a:t> UBAP 2022.-2027.gadam gala versijās?</a:t>
            </a:r>
            <a:endParaRPr lang="lv-LV" dirty="0">
              <a:solidFill>
                <a:srgbClr val="0D4A87"/>
              </a:solidFill>
            </a:endParaRPr>
          </a:p>
        </p:txBody>
      </p:sp>
      <p:pic>
        <p:nvPicPr>
          <p:cNvPr id="6" name="Picture 5">
            <a:extLst>
              <a:ext uri="{FF2B5EF4-FFF2-40B4-BE49-F238E27FC236}">
                <a16:creationId xmlns:a16="http://schemas.microsoft.com/office/drawing/2014/main" xmlns="" id="{77189DF6-B3C1-47B7-9C03-2DE2E59CC23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19374" y="1930630"/>
            <a:ext cx="6376596" cy="4927370"/>
          </a:xfrm>
          <a:prstGeom prst="rect">
            <a:avLst/>
          </a:prstGeom>
        </p:spPr>
      </p:pic>
      <p:sp>
        <p:nvSpPr>
          <p:cNvPr id="7"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59026" y="0"/>
            <a:ext cx="81153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PLĀNOTAIS ĶĪMISKĀ STĀVOKĻA VĒRTĒJUMS UBAP GALA VERSIJĀS </a:t>
            </a:r>
          </a:p>
        </p:txBody>
      </p:sp>
    </p:spTree>
    <p:extLst>
      <p:ext uri="{BB962C8B-B14F-4D97-AF65-F5344CB8AC3E}">
        <p14:creationId xmlns:p14="http://schemas.microsoft.com/office/powerpoint/2010/main" val="185515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87" y="1226748"/>
            <a:ext cx="8842159" cy="5631252"/>
          </a:xfrm>
        </p:spPr>
        <p:txBody>
          <a:bodyPr>
            <a:normAutofit/>
          </a:bodyPr>
          <a:lstStyle/>
          <a:p>
            <a:r>
              <a:rPr lang="lv-LV" sz="2000" b="1" dirty="0"/>
              <a:t>ŪSD prasības:</a:t>
            </a:r>
          </a:p>
          <a:p>
            <a:pPr marL="622300" lvl="1" indent="-165100"/>
            <a:r>
              <a:rPr lang="lv-LV" sz="1600" b="1" dirty="0"/>
              <a:t>Upju ŪO izdalīšana – sākot ar sateces baseina platību 10 km</a:t>
            </a:r>
            <a:r>
              <a:rPr lang="lv-LV" sz="1600" b="1" baseline="30000" dirty="0"/>
              <a:t>2</a:t>
            </a:r>
          </a:p>
          <a:p>
            <a:pPr marL="622300" lvl="1" indent="-165100"/>
            <a:r>
              <a:rPr lang="lv-LV" sz="1600" b="1" dirty="0"/>
              <a:t>Ezeru ŪO izdalīšana – spoguļvirsmas platība 50 ha un vairāk</a:t>
            </a:r>
          </a:p>
          <a:p>
            <a:pPr marL="622300" lvl="1" indent="-165100"/>
            <a:r>
              <a:rPr lang="lv-LV" sz="1600" b="1" dirty="0"/>
              <a:t>Ūdensobjektam jābūt relatīvi homogēnam slodžu ziņā</a:t>
            </a:r>
          </a:p>
          <a:p>
            <a:pPr marL="622300" lvl="1" indent="-165100"/>
            <a:r>
              <a:rPr lang="lv-LV" sz="1600" b="1" dirty="0"/>
              <a:t>Ja nepieciešams apsaimniekošanas vajadzībām, var izdalīt arī mazāka izmēra ŪO</a:t>
            </a:r>
          </a:p>
          <a:p>
            <a:r>
              <a:rPr lang="lv-LV" sz="2000" b="1" dirty="0"/>
              <a:t>Saņemti arī Eiropas Komisijas aizrādījumi par to, ka ŪO ir lieli un tas var negatīvi ietekmēt slodžu būtiskuma izvērtējuma precizitāti</a:t>
            </a:r>
          </a:p>
          <a:p>
            <a:r>
              <a:rPr lang="lv-LV" sz="2000" b="1" dirty="0"/>
              <a:t>Upju ŪO pirmajos (2010.-2015. gadam) un otrajos (2016.-2021. gadam) UBA plānos – </a:t>
            </a:r>
            <a:r>
              <a:rPr lang="lv-LV" sz="2000" b="1" dirty="0">
                <a:solidFill>
                  <a:srgbClr val="C00000"/>
                </a:solidFill>
              </a:rPr>
              <a:t>lieli</a:t>
            </a:r>
            <a:r>
              <a:rPr lang="lv-LV" sz="2000" b="1" dirty="0"/>
              <a:t>; ne vienmēr pietiekami vienveidīgi slodžu ziņā; ŪO sarakstā nebija ietverti vairāki ezeri un upes, kas atbilst ŪO izdalīšanas kritērijiem</a:t>
            </a:r>
          </a:p>
          <a:p>
            <a:r>
              <a:rPr lang="lv-LV" sz="2000" b="1" dirty="0"/>
              <a:t>Upju un ezeru ŪO </a:t>
            </a:r>
            <a:r>
              <a:rPr lang="lv-LV" sz="2000" b="1" dirty="0">
                <a:solidFill>
                  <a:srgbClr val="C00000"/>
                </a:solidFill>
              </a:rPr>
              <a:t>pārskatīšana</a:t>
            </a:r>
            <a:r>
              <a:rPr lang="lv-LV" sz="2000" b="1" dirty="0"/>
              <a:t> 2017.-2019.gadā:</a:t>
            </a:r>
          </a:p>
          <a:p>
            <a:pPr marL="622300" lvl="1" indent="-165100"/>
            <a:r>
              <a:rPr lang="lv-LV" sz="1600" b="1" dirty="0"/>
              <a:t>64 </a:t>
            </a:r>
            <a:r>
              <a:rPr lang="lv-LV" sz="1600" b="1" dirty="0">
                <a:sym typeface="Wingdings" panose="05000000000000000000" pitchFamily="2" charset="2"/>
              </a:rPr>
              <a:t> 166 upju ŪO Daugavas UBA</a:t>
            </a:r>
          </a:p>
          <a:p>
            <a:pPr marL="622300" lvl="1" indent="-165100"/>
            <a:r>
              <a:rPr lang="lv-LV" sz="1600" b="1" dirty="0">
                <a:sym typeface="Wingdings" panose="05000000000000000000" pitchFamily="2" charset="2"/>
              </a:rPr>
              <a:t>184  193 ezeru ŪO Daugavas UBA</a:t>
            </a:r>
          </a:p>
          <a:p>
            <a:pPr marL="622300" lvl="1" indent="-165100"/>
            <a:r>
              <a:rPr lang="lv-LV" sz="1600" b="1" dirty="0">
                <a:sym typeface="Wingdings" panose="05000000000000000000" pitchFamily="2" charset="2"/>
              </a:rPr>
              <a:t>46  117 upju ŪO Gaujas UBA</a:t>
            </a:r>
          </a:p>
          <a:p>
            <a:pPr marL="622300" lvl="1" indent="-165100"/>
            <a:r>
              <a:rPr lang="lv-LV" sz="1600" b="1" dirty="0">
                <a:sym typeface="Wingdings" panose="05000000000000000000" pitchFamily="2" charset="2"/>
              </a:rPr>
              <a:t>35  38 ezeru ŪO Gaujas UBA</a:t>
            </a:r>
          </a:p>
          <a:p>
            <a:pPr marL="622300" lvl="1" indent="-165100"/>
            <a:r>
              <a:rPr lang="lv-LV" sz="1600" b="1" dirty="0">
                <a:sym typeface="Wingdings" panose="05000000000000000000" pitchFamily="2" charset="2"/>
              </a:rPr>
              <a:t>40,8 km  25,1 km vidējais upju ŪO garums Latvijā pirms un pēc pārskatīšanas</a:t>
            </a:r>
          </a:p>
          <a:p>
            <a:pPr marL="622300" lvl="1" indent="-165100"/>
            <a:r>
              <a:rPr lang="lv-LV" sz="1600" b="1" dirty="0">
                <a:sym typeface="Wingdings" panose="05000000000000000000" pitchFamily="2" charset="2"/>
              </a:rPr>
              <a:t>Precizēta </a:t>
            </a:r>
            <a:r>
              <a:rPr lang="lv-LV" sz="1600" b="1" dirty="0">
                <a:solidFill>
                  <a:srgbClr val="C00000"/>
                </a:solidFill>
                <a:sym typeface="Wingdings" panose="05000000000000000000" pitchFamily="2" charset="2"/>
              </a:rPr>
              <a:t>ūdensobjektu atbilstība ūdeņu tipiem</a:t>
            </a:r>
            <a:r>
              <a:rPr lang="lv-LV" sz="1600" b="1" dirty="0">
                <a:sym typeface="Wingdings" panose="05000000000000000000" pitchFamily="2" charset="2"/>
              </a:rPr>
              <a:t>. Uz upēm izveidotās </a:t>
            </a:r>
            <a:r>
              <a:rPr lang="lv-LV" sz="1600" b="1" dirty="0">
                <a:solidFill>
                  <a:srgbClr val="C00000"/>
                </a:solidFill>
                <a:sym typeface="Wingdings" panose="05000000000000000000" pitchFamily="2" charset="2"/>
              </a:rPr>
              <a:t>ūdenskrātuves</a:t>
            </a:r>
            <a:r>
              <a:rPr lang="lv-LV" sz="1600" b="1" dirty="0">
                <a:sym typeface="Wingdings" panose="05000000000000000000" pitchFamily="2" charset="2"/>
              </a:rPr>
              <a:t> – tagad noteiktas kā stipri pārveidotie ezeru (nevis upju) ŪO, atbilstoši jaunākajām norādēm</a:t>
            </a:r>
            <a:endParaRPr lang="lv-LV" sz="1600" b="1" dirty="0"/>
          </a:p>
        </p:txBody>
      </p:sp>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92277" y="307162"/>
            <a:ext cx="6734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EZERU ŪO TĪKLA PĀRSKATĪŠANA</a:t>
            </a:r>
          </a:p>
        </p:txBody>
      </p:sp>
    </p:spTree>
    <p:extLst>
      <p:ext uri="{BB962C8B-B14F-4D97-AF65-F5344CB8AC3E}">
        <p14:creationId xmlns:p14="http://schemas.microsoft.com/office/powerpoint/2010/main" val="267977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418110" y="1227138"/>
            <a:ext cx="8005538" cy="5630862"/>
          </a:xfrm>
          <a:prstGeom prst="rect">
            <a:avLst/>
          </a:prstGeom>
        </p:spPr>
      </p:pic>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90676" y="60940"/>
            <a:ext cx="78921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EZERU ŪO TĪKLA PĀRSKATĪŠANA – DAUGAVAS UBA</a:t>
            </a:r>
          </a:p>
        </p:txBody>
      </p:sp>
      <p:sp>
        <p:nvSpPr>
          <p:cNvPr id="5" name="TextBox 4"/>
          <p:cNvSpPr txBox="1"/>
          <p:nvPr/>
        </p:nvSpPr>
        <p:spPr>
          <a:xfrm>
            <a:off x="418110" y="1227138"/>
            <a:ext cx="2458094" cy="707886"/>
          </a:xfrm>
          <a:prstGeom prst="rect">
            <a:avLst/>
          </a:prstGeom>
          <a:noFill/>
        </p:spPr>
        <p:txBody>
          <a:bodyPr wrap="square" rtlCol="0">
            <a:spAutoFit/>
          </a:bodyPr>
          <a:lstStyle/>
          <a:p>
            <a:r>
              <a:rPr lang="lv-LV" sz="2000" b="1" dirty="0">
                <a:solidFill>
                  <a:srgbClr val="0D4A87"/>
                </a:solidFill>
              </a:rPr>
              <a:t>ŪO TĪKLA IZMAIŅAS DAUGAVAS UBA</a:t>
            </a:r>
          </a:p>
        </p:txBody>
      </p:sp>
    </p:spTree>
    <p:extLst>
      <p:ext uri="{BB962C8B-B14F-4D97-AF65-F5344CB8AC3E}">
        <p14:creationId xmlns:p14="http://schemas.microsoft.com/office/powerpoint/2010/main" val="252908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35832" y="60940"/>
            <a:ext cx="77341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EZERU ŪO TĪKLA PĀRSKATĪŠANA – GAUJAS UBA</a:t>
            </a:r>
          </a:p>
        </p:txBody>
      </p:sp>
      <p:pic>
        <p:nvPicPr>
          <p:cNvPr id="5" name="Content Placeholder 4"/>
          <p:cNvPicPr>
            <a:picLocks noGrp="1" noChangeAspect="1"/>
          </p:cNvPicPr>
          <p:nvPr>
            <p:ph idx="1"/>
          </p:nvPr>
        </p:nvPicPr>
        <p:blipFill>
          <a:blip r:embed="rId3"/>
          <a:stretch>
            <a:fillRect/>
          </a:stretch>
        </p:blipFill>
        <p:spPr>
          <a:xfrm>
            <a:off x="903519" y="1227138"/>
            <a:ext cx="7995557" cy="5605875"/>
          </a:xfrm>
          <a:prstGeom prst="rect">
            <a:avLst/>
          </a:prstGeom>
        </p:spPr>
      </p:pic>
      <p:sp>
        <p:nvSpPr>
          <p:cNvPr id="6" name="TextBox 5"/>
          <p:cNvSpPr txBox="1"/>
          <p:nvPr/>
        </p:nvSpPr>
        <p:spPr>
          <a:xfrm>
            <a:off x="118852" y="1227138"/>
            <a:ext cx="2458094" cy="707886"/>
          </a:xfrm>
          <a:prstGeom prst="rect">
            <a:avLst/>
          </a:prstGeom>
          <a:noFill/>
        </p:spPr>
        <p:txBody>
          <a:bodyPr wrap="square" rtlCol="0">
            <a:spAutoFit/>
          </a:bodyPr>
          <a:lstStyle/>
          <a:p>
            <a:r>
              <a:rPr lang="lv-LV" sz="2000" b="1" dirty="0">
                <a:solidFill>
                  <a:srgbClr val="0D4A87"/>
                </a:solidFill>
              </a:rPr>
              <a:t>ŪO TĪKLA IZMAIŅAS GAUJAS UBA</a:t>
            </a:r>
          </a:p>
        </p:txBody>
      </p:sp>
    </p:spTree>
    <p:extLst>
      <p:ext uri="{BB962C8B-B14F-4D97-AF65-F5344CB8AC3E}">
        <p14:creationId xmlns:p14="http://schemas.microsoft.com/office/powerpoint/2010/main" val="129971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25237" y="307161"/>
            <a:ext cx="8104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TERITORIĀLO ŪDEŅU ‘PSEIDO ŪO’ IZDALĪŠANA</a:t>
            </a:r>
          </a:p>
        </p:txBody>
      </p:sp>
      <p:pic>
        <p:nvPicPr>
          <p:cNvPr id="3" name="Content Placeholder 2"/>
          <p:cNvPicPr>
            <a:picLocks noGrp="1" noChangeAspect="1"/>
          </p:cNvPicPr>
          <p:nvPr>
            <p:ph idx="1"/>
          </p:nvPr>
        </p:nvPicPr>
        <p:blipFill>
          <a:blip r:embed="rId3"/>
          <a:stretch>
            <a:fillRect/>
          </a:stretch>
        </p:blipFill>
        <p:spPr>
          <a:xfrm>
            <a:off x="564295" y="1227138"/>
            <a:ext cx="8343849" cy="5630862"/>
          </a:xfrm>
          <a:prstGeom prst="rect">
            <a:avLst/>
          </a:prstGeom>
        </p:spPr>
      </p:pic>
      <p:sp>
        <p:nvSpPr>
          <p:cNvPr id="5" name="TextBox 4"/>
          <p:cNvSpPr txBox="1"/>
          <p:nvPr/>
        </p:nvSpPr>
        <p:spPr>
          <a:xfrm>
            <a:off x="154341" y="1227138"/>
            <a:ext cx="2940552" cy="1015663"/>
          </a:xfrm>
          <a:prstGeom prst="rect">
            <a:avLst/>
          </a:prstGeom>
          <a:noFill/>
        </p:spPr>
        <p:txBody>
          <a:bodyPr wrap="square" rtlCol="0">
            <a:spAutoFit/>
          </a:bodyPr>
          <a:lstStyle/>
          <a:p>
            <a:r>
              <a:rPr lang="lv-LV" sz="2000" b="1" dirty="0">
                <a:solidFill>
                  <a:srgbClr val="0D4A87"/>
                </a:solidFill>
              </a:rPr>
              <a:t>PIEKRASTES, PĀREJAS ŪO UN TERITORIĀLO ŪDEŅU ‘PSEIDO ŪO’</a:t>
            </a:r>
          </a:p>
        </p:txBody>
      </p:sp>
    </p:spTree>
    <p:extLst>
      <p:ext uri="{BB962C8B-B14F-4D97-AF65-F5344CB8AC3E}">
        <p14:creationId xmlns:p14="http://schemas.microsoft.com/office/powerpoint/2010/main" val="35809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3D532DC-22B6-4BAF-A956-80263BCCC4B5}"/>
              </a:ext>
            </a:extLst>
          </p:cNvPr>
          <p:cNvSpPr>
            <a:spLocks noGrp="1"/>
          </p:cNvSpPr>
          <p:nvPr>
            <p:ph idx="1"/>
          </p:nvPr>
        </p:nvSpPr>
        <p:spPr>
          <a:xfrm>
            <a:off x="304800" y="1600200"/>
            <a:ext cx="8382000" cy="4525963"/>
          </a:xfrm>
        </p:spPr>
        <p:txBody>
          <a:bodyPr/>
          <a:lstStyle/>
          <a:p>
            <a:pPr marL="0" indent="0">
              <a:spcBef>
                <a:spcPts val="0"/>
              </a:spcBef>
              <a:buNone/>
            </a:pPr>
            <a:r>
              <a:rPr lang="en-US" sz="1600" dirty="0">
                <a:latin typeface="Calibri" panose="020F0502020204030204" pitchFamily="34" charset="0"/>
              </a:rPr>
              <a:t/>
            </a:r>
            <a:br>
              <a:rPr lang="en-US" sz="1600" dirty="0">
                <a:latin typeface="Calibri" panose="020F0502020204030204" pitchFamily="34" charset="0"/>
              </a:rPr>
            </a:br>
            <a:endParaRPr lang="lv-LV" sz="1600" dirty="0">
              <a:latin typeface="Calibri" panose="020F0502020204030204" pitchFamily="34" charset="0"/>
            </a:endParaRPr>
          </a:p>
        </p:txBody>
      </p:sp>
      <p:sp>
        <p:nvSpPr>
          <p:cNvPr id="6" name="TextBox 5">
            <a:extLst>
              <a:ext uri="{FF2B5EF4-FFF2-40B4-BE49-F238E27FC236}">
                <a16:creationId xmlns:a16="http://schemas.microsoft.com/office/drawing/2014/main" xmlns="" id="{AA99EFD5-12C3-456E-8805-4101A767893F}"/>
              </a:ext>
            </a:extLst>
          </p:cNvPr>
          <p:cNvSpPr txBox="1"/>
          <p:nvPr/>
        </p:nvSpPr>
        <p:spPr>
          <a:xfrm>
            <a:off x="179386" y="1384300"/>
            <a:ext cx="8850313" cy="4339650"/>
          </a:xfrm>
          <a:prstGeom prst="rect">
            <a:avLst/>
          </a:prstGeom>
          <a:noFill/>
        </p:spPr>
        <p:txBody>
          <a:bodyPr wrap="square">
            <a:spAutoFit/>
          </a:bodyPr>
          <a:lstStyle/>
          <a:p>
            <a:pPr marL="177800" indent="-177800" algn="just">
              <a:buFont typeface="Arial" panose="020B0604020202020204" pitchFamily="34" charset="0"/>
              <a:buChar char="•"/>
            </a:pPr>
            <a:r>
              <a:rPr lang="lv-LV" sz="2000" b="1" dirty="0">
                <a:solidFill>
                  <a:srgbClr val="0D4A87"/>
                </a:solidFill>
              </a:rPr>
              <a:t>Salīdzinot ar otrā cikla UBAP (2016.-2021. gadam):</a:t>
            </a:r>
          </a:p>
          <a:p>
            <a:pPr marL="533400" lvl="2" indent="-177800" algn="just">
              <a:buFont typeface="Arial" panose="020B0604020202020204" pitchFamily="34" charset="0"/>
              <a:buChar char="•"/>
            </a:pPr>
            <a:r>
              <a:rPr lang="lv-LV" sz="1600" b="1" dirty="0">
                <a:solidFill>
                  <a:srgbClr val="0D4A87"/>
                </a:solidFill>
              </a:rPr>
              <a:t>upju ŪO skaits palielinājās par </a:t>
            </a:r>
            <a:r>
              <a:rPr lang="en-US" sz="1600" b="1" dirty="0" smtClean="0">
                <a:solidFill>
                  <a:srgbClr val="0D4A87"/>
                </a:solidFill>
              </a:rPr>
              <a:t>142</a:t>
            </a:r>
            <a:r>
              <a:rPr lang="lv-LV" sz="1600" b="1" dirty="0" smtClean="0">
                <a:solidFill>
                  <a:srgbClr val="0D4A87"/>
                </a:solidFill>
              </a:rPr>
              <a:t>% </a:t>
            </a:r>
            <a:endParaRPr lang="lv-LV" sz="1600" b="1" dirty="0">
              <a:solidFill>
                <a:srgbClr val="0D4A87"/>
              </a:solidFill>
            </a:endParaRPr>
          </a:p>
          <a:p>
            <a:pPr marL="533400" lvl="2" indent="-177800" algn="just">
              <a:buFont typeface="Arial" panose="020B0604020202020204" pitchFamily="34" charset="0"/>
              <a:buChar char="•"/>
            </a:pPr>
            <a:r>
              <a:rPr lang="lv-LV" sz="1600" b="1" dirty="0">
                <a:solidFill>
                  <a:srgbClr val="0D4A87"/>
                </a:solidFill>
              </a:rPr>
              <a:t>ezeru ŪO ūdensobjektu skaits par 5%</a:t>
            </a:r>
          </a:p>
          <a:p>
            <a:pPr marL="177800" indent="-177800" algn="just">
              <a:buFont typeface="Arial" panose="020B0604020202020204" pitchFamily="34" charset="0"/>
              <a:buChar char="•"/>
            </a:pPr>
            <a:r>
              <a:rPr lang="lv-LV" sz="2000" b="1" dirty="0">
                <a:solidFill>
                  <a:srgbClr val="0D4A87"/>
                </a:solidFill>
                <a:ea typeface="Calibri" panose="020F0502020204030204" pitchFamily="34" charset="0"/>
                <a:cs typeface="Times New Roman" panose="02020603050405020304" pitchFamily="18" charset="0"/>
              </a:rPr>
              <a:t>Monitoringa staciju apjoms attiecīgi palielinājies, lai nodrošinātu, ka katrā ŪO ir </a:t>
            </a:r>
            <a:r>
              <a:rPr lang="lv-LV" sz="2000" b="1" dirty="0">
                <a:solidFill>
                  <a:srgbClr val="C00000"/>
                </a:solidFill>
                <a:ea typeface="Calibri" panose="020F0502020204030204" pitchFamily="34" charset="0"/>
                <a:cs typeface="Times New Roman" panose="02020603050405020304" pitchFamily="18" charset="0"/>
              </a:rPr>
              <a:t>reprezentatīva </a:t>
            </a:r>
            <a:r>
              <a:rPr lang="lv-LV" sz="2000" b="1" dirty="0">
                <a:solidFill>
                  <a:srgbClr val="0D4A87"/>
                </a:solidFill>
                <a:ea typeface="Calibri" panose="020F0502020204030204" pitchFamily="34" charset="0"/>
                <a:cs typeface="Times New Roman" panose="02020603050405020304" pitchFamily="18" charset="0"/>
              </a:rPr>
              <a:t>monitoringa stacija</a:t>
            </a:r>
          </a:p>
          <a:p>
            <a:pPr marL="177800" indent="-177800" algn="just">
              <a:buFont typeface="Arial" panose="020B0604020202020204" pitchFamily="34" charset="0"/>
              <a:buChar char="•"/>
            </a:pPr>
            <a:r>
              <a:rPr lang="lv-LV" sz="2000" b="1" dirty="0">
                <a:solidFill>
                  <a:srgbClr val="0D4A87"/>
                </a:solidFill>
                <a:ea typeface="Calibri" panose="020F0502020204030204" pitchFamily="34" charset="0"/>
                <a:cs typeface="Times New Roman" panose="02020603050405020304" pitchFamily="18" charset="0"/>
              </a:rPr>
              <a:t>Monitoringa programmā 2021.-2026. gadam </a:t>
            </a:r>
            <a:r>
              <a:rPr lang="lv-LV" sz="2000" b="1" dirty="0">
                <a:solidFill>
                  <a:srgbClr val="C00000"/>
                </a:solidFill>
                <a:ea typeface="Calibri" panose="020F0502020204030204" pitchFamily="34" charset="0"/>
                <a:cs typeface="Times New Roman" panose="02020603050405020304" pitchFamily="18" charset="0"/>
              </a:rPr>
              <a:t>pirmo reizi tiek iekļauta ŪO grupēšana</a:t>
            </a:r>
          </a:p>
          <a:p>
            <a:pPr marL="177800" indent="-177800" algn="just">
              <a:buFont typeface="Arial" panose="020B0604020202020204" pitchFamily="34" charset="0"/>
              <a:buChar char="•"/>
            </a:pPr>
            <a:r>
              <a:rPr lang="lv-LV" sz="2000" b="1" dirty="0">
                <a:solidFill>
                  <a:srgbClr val="0D4A87"/>
                </a:solidFill>
                <a:ea typeface="Calibri" panose="020F0502020204030204" pitchFamily="34" charset="0"/>
                <a:cs typeface="Times New Roman" panose="02020603050405020304" pitchFamily="18" charset="0"/>
              </a:rPr>
              <a:t>Ūdensobjekti tiek grupēti ņemot vērā:</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kurā UBA tas atrodas;</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ŪO tipu;</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slodzes (NAI, l/s zemes, urbanizētas teritorijas, hidromorfoloģija);</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iepriekšējo gadu monitoringa rezultātus</a:t>
            </a:r>
          </a:p>
          <a:p>
            <a:pPr marL="177800" indent="-177800" algn="just">
              <a:buFont typeface="Arial" panose="020B0604020202020204" pitchFamily="34" charset="0"/>
              <a:buChar char="•"/>
            </a:pPr>
            <a:r>
              <a:rPr lang="lv-LV" sz="2000" b="1" dirty="0">
                <a:solidFill>
                  <a:srgbClr val="C00000"/>
                </a:solidFill>
                <a:ea typeface="Calibri" panose="020F0502020204030204" pitchFamily="34" charset="0"/>
                <a:cs typeface="Times New Roman" panose="02020603050405020304" pitchFamily="18" charset="0"/>
              </a:rPr>
              <a:t>Ezeri netiek grupēti</a:t>
            </a:r>
            <a:r>
              <a:rPr lang="lv-LV" sz="2000" b="1" dirty="0">
                <a:solidFill>
                  <a:srgbClr val="0D4A87"/>
                </a:solidFill>
                <a:ea typeface="Calibri" panose="020F0502020204030204" pitchFamily="34" charset="0"/>
                <a:cs typeface="Times New Roman" panose="02020603050405020304" pitchFamily="18" charset="0"/>
              </a:rPr>
              <a:t>, jo iepriekšējos gados iegūtas informācijas apjoms ir nepietiekams statistiski ticamas analīzes veikšanai, izņemot Daugavas UBA L5 tipa ezerus</a:t>
            </a:r>
            <a:endParaRPr lang="lv-LV" sz="2000" b="1" dirty="0">
              <a:solidFill>
                <a:srgbClr val="0D4A87"/>
              </a:solidFill>
            </a:endParaRPr>
          </a:p>
        </p:txBody>
      </p:sp>
      <p:sp>
        <p:nvSpPr>
          <p:cNvPr id="7"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79387" y="368536"/>
            <a:ext cx="74067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EKOLOĢISKĀS KVALITĀTES MONITORINGS </a:t>
            </a:r>
          </a:p>
        </p:txBody>
      </p:sp>
    </p:spTree>
    <p:extLst>
      <p:ext uri="{BB962C8B-B14F-4D97-AF65-F5344CB8AC3E}">
        <p14:creationId xmlns:p14="http://schemas.microsoft.com/office/powerpoint/2010/main" val="89781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1F0567E1-F071-4E9F-A623-15134CB656A9}"/>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607925" y="1220850"/>
            <a:ext cx="7973367" cy="5637150"/>
          </a:xfrm>
        </p:spPr>
      </p:pic>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68099" y="60940"/>
            <a:ext cx="76889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EKOLOĢISKĀS KVALITĀTES MONITORINGS – DAUGAVAS UBA</a:t>
            </a:r>
          </a:p>
        </p:txBody>
      </p:sp>
    </p:spTree>
    <p:extLst>
      <p:ext uri="{BB962C8B-B14F-4D97-AF65-F5344CB8AC3E}">
        <p14:creationId xmlns:p14="http://schemas.microsoft.com/office/powerpoint/2010/main" val="271944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523BAD96-2E20-4131-ACEA-F35DD8547488}"/>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457200" y="1213338"/>
            <a:ext cx="8036169" cy="5644662"/>
          </a:xfrm>
        </p:spPr>
      </p:pic>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79388" y="60940"/>
            <a:ext cx="77228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EKOLOĢISKĀS KVALITĀTES MONITORINGS – GAUJAS UBA</a:t>
            </a:r>
          </a:p>
        </p:txBody>
      </p:sp>
    </p:spTree>
    <p:extLst>
      <p:ext uri="{BB962C8B-B14F-4D97-AF65-F5344CB8AC3E}">
        <p14:creationId xmlns:p14="http://schemas.microsoft.com/office/powerpoint/2010/main" val="3068798105"/>
      </p:ext>
    </p:extLst>
  </p:cSld>
  <p:clrMapOvr>
    <a:masterClrMapping/>
  </p:clrMapOvr>
</p:sld>
</file>

<file path=ppt/theme/theme1.xml><?xml version="1.0" encoding="utf-8"?>
<a:theme xmlns:a="http://schemas.openxmlformats.org/drawingml/2006/main" name="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On-screen Show (4:3)</PresentationFormat>
  <Paragraphs>170</Paragraphs>
  <Slides>24</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24</vt:i4>
      </vt:variant>
    </vt:vector>
  </HeadingPairs>
  <TitlesOfParts>
    <vt:vector size="33" baseType="lpstr">
      <vt:lpstr>Arial</vt:lpstr>
      <vt:lpstr>Calibri</vt:lpstr>
      <vt:lpstr>Times New Roman</vt:lpstr>
      <vt:lpstr>Wingdings</vt:lpstr>
      <vt:lpstr>Office Theme</vt:lpstr>
      <vt:lpstr>1_Office Theme</vt:lpstr>
      <vt:lpstr>2_Office Theme</vt:lpstr>
      <vt:lpstr>3_Office Theme</vt:lpstr>
      <vt:lpstr>4_Office Theme</vt:lpstr>
      <vt:lpstr>PowerPoint Presentation</vt:lpstr>
      <vt:lpstr>UPJU UN EZERU TIPOLOĢIJAS PRECIZĒŠANA</vt:lpstr>
      <vt:lpstr>UPJU, EZERU ŪO TĪKLA PĀRSKATĪŠANA</vt:lpstr>
      <vt:lpstr>UPJU, EZERU ŪO TĪKLA PĀRSKATĪŠANA – DAUGAVAS UBA</vt:lpstr>
      <vt:lpstr>UPJU, EZERU ŪO TĪKLA PĀRSKATĪŠANA – GAUJAS UBA</vt:lpstr>
      <vt:lpstr>TERITORIĀLO ŪDEŅU ‘PSEIDO ŪO’ IZDALĪŠANA</vt:lpstr>
      <vt:lpstr>EKOLOĢISKĀS KVALITĀTES MONITORINGS </vt:lpstr>
      <vt:lpstr>EKOLOĢISKĀS KVALITĀTES MONITORINGS – DAUGAVAS UBA</vt:lpstr>
      <vt:lpstr>EKOLOĢISKĀS KVALITĀTES MONITORINGS – GAUJAS UBA</vt:lpstr>
      <vt:lpstr>IZMAIŅAS EKOLOĢISKĀS KVALITĀTES VĒRTĒŠANĀ: INTERKALIBRĀCIJA</vt:lpstr>
      <vt:lpstr>IZMAIŅAS EKOLOĢISKĀS KVALITĀTES VĒRTĒŠANĀ: NOVĒRTĒJUMS</vt:lpstr>
      <vt:lpstr>DAUGAVAS UBA ŪO EKOLOĢISKĀ KVALITĀTE UN POTENCIĀLS</vt:lpstr>
      <vt:lpstr>GAUJAS UBA ŪO EKOLOĢISKĀ KVALITĀTE UN POTENCIĀLS</vt:lpstr>
      <vt:lpstr>ŪO EKOLOĢISKĀS KVALITĀTES IZMAIŅAS – GAUJAS UBA</vt:lpstr>
      <vt:lpstr>ŪO EKOLOĢISKĀS KVALITĀTES IZMAIŅAS – DAUGAVAS UBA</vt:lpstr>
      <vt:lpstr>AIZSARGĀJAMO TERITORIJU STĀVOKĻA NOVĒRTĒJUMS</vt:lpstr>
      <vt:lpstr>AIZSARGĀJAMO TERITORIJU STĀVOKLIS DAUGAVAS UBA</vt:lpstr>
      <vt:lpstr>AIZSARGĀJAMO TERITORIJU STĀVOKLIS GAUJAS UBA</vt:lpstr>
      <vt:lpstr>ĶĪMISKĀ STĀVOKĻA MONITORINGS UN VĒRTĒŠANA</vt:lpstr>
      <vt:lpstr>ĶĪMISKĀ STĀVOKĻA MONITORINGS UN VĒRTĒŠANA</vt:lpstr>
      <vt:lpstr>Vēstule no EK EU Pilot (2021)9897 (26.02.2021) Ūdens struktūrdirektīvas 2000/60/EK īstenošana: Komisijas novērtētajos Otrajos upes baseina apsaimniekošanas plānos konstatētie trūkumi</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2021-06-28T15:33:04Z</dcterms:created>
  <dcterms:modified xsi:type="dcterms:W3CDTF">2021-07-02T13:17:57Z</dcterms:modified>
</cp:coreProperties>
</file>