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 id="2147483697" r:id="rId2"/>
  </p:sldMasterIdLst>
  <p:notesMasterIdLst>
    <p:notesMasterId r:id="rId21"/>
  </p:notesMasterIdLst>
  <p:handoutMasterIdLst>
    <p:handoutMasterId r:id="rId22"/>
  </p:handoutMasterIdLst>
  <p:sldIdLst>
    <p:sldId id="257" r:id="rId3"/>
    <p:sldId id="363" r:id="rId4"/>
    <p:sldId id="375" r:id="rId5"/>
    <p:sldId id="377" r:id="rId6"/>
    <p:sldId id="359" r:id="rId7"/>
    <p:sldId id="367" r:id="rId8"/>
    <p:sldId id="364" r:id="rId9"/>
    <p:sldId id="365" r:id="rId10"/>
    <p:sldId id="368" r:id="rId11"/>
    <p:sldId id="366" r:id="rId12"/>
    <p:sldId id="356" r:id="rId13"/>
    <p:sldId id="362" r:id="rId14"/>
    <p:sldId id="306" r:id="rId15"/>
    <p:sldId id="372" r:id="rId16"/>
    <p:sldId id="370" r:id="rId17"/>
    <p:sldId id="371" r:id="rId18"/>
    <p:sldId id="314" r:id="rId19"/>
    <p:sldId id="264" r:id="rId20"/>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LP" id="{AE0CD58E-430E-4743-A913-E69A281D9BD2}">
          <p14:sldIdLst>
            <p14:sldId id="257"/>
            <p14:sldId id="363"/>
            <p14:sldId id="375"/>
            <p14:sldId id="377"/>
            <p14:sldId id="359"/>
            <p14:sldId id="367"/>
            <p14:sldId id="364"/>
            <p14:sldId id="365"/>
            <p14:sldId id="368"/>
            <p14:sldId id="366"/>
            <p14:sldId id="356"/>
            <p14:sldId id="362"/>
            <p14:sldId id="306"/>
            <p14:sldId id="372"/>
            <p14:sldId id="370"/>
            <p14:sldId id="371"/>
            <p14:sldId id="314"/>
            <p14:sldId id="264"/>
          </p14:sldIdLst>
        </p14:section>
        <p14:section name="Default Section" id="{0DAB0BD4-585A-4996-BA0B-71AA01742AA1}">
          <p14:sldIdLst/>
        </p14:section>
      </p14:sectionLst>
    </p:ext>
    <p:ext uri="{EFAFB233-063F-42B5-8137-9DF3F51BA10A}">
      <p15:sldGuideLst xmlns:p15="http://schemas.microsoft.com/office/powerpoint/2012/main">
        <p15:guide id="1" orient="horz" pos="2137" userDrawn="1">
          <p15:clr>
            <a:srgbClr val="A4A3A4"/>
          </p15:clr>
        </p15:guide>
        <p15:guide id="2" pos="285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4A87"/>
    <a:srgbClr val="093B8B"/>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0D2CC8-E597-4C0B-8B6F-95148B4B6E43}" v="6187" dt="2025-02-05T05:28:45.0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034E78-7F5D-4C2E-B375-FC64B27BC917}" styleName="Tumšs stils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E25E649-3F16-4E02-A733-19D2CDBF48F0}" styleName="Vidējs stils 3 - izcēlum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176" autoAdjust="0"/>
  </p:normalViewPr>
  <p:slideViewPr>
    <p:cSldViewPr snapToGrid="0">
      <p:cViewPr varScale="1">
        <p:scale>
          <a:sx n="67" d="100"/>
          <a:sy n="67" d="100"/>
        </p:scale>
        <p:origin x="1186" y="53"/>
      </p:cViewPr>
      <p:guideLst>
        <p:guide orient="horz" pos="2137"/>
        <p:guide pos="2857"/>
      </p:guideLst>
    </p:cSldViewPr>
  </p:slideViewPr>
  <p:notesTextViewPr>
    <p:cViewPr>
      <p:scale>
        <a:sx n="1" d="1"/>
        <a:sy n="1" d="1"/>
      </p:scale>
      <p:origin x="0" y="0"/>
    </p:cViewPr>
  </p:notesTextViewPr>
  <p:notesViewPr>
    <p:cSldViewPr snapToGrid="0">
      <p:cViewPr varScale="1">
        <p:scale>
          <a:sx n="58" d="100"/>
          <a:sy n="58" d="100"/>
        </p:scale>
        <p:origin x="3326"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553" cy="496332"/>
          </a:xfrm>
          <a:prstGeom prst="rect">
            <a:avLst/>
          </a:prstGeom>
        </p:spPr>
        <p:txBody>
          <a:bodyPr vert="horz" lIns="91614" tIns="45807" rIns="91614" bIns="45807" rtlCol="0"/>
          <a:lstStyle>
            <a:lvl1pPr algn="l">
              <a:defRPr sz="1200"/>
            </a:lvl1pPr>
          </a:lstStyle>
          <a:p>
            <a:endParaRPr lang="en-US"/>
          </a:p>
        </p:txBody>
      </p:sp>
      <p:sp>
        <p:nvSpPr>
          <p:cNvPr id="3" name="Date Placeholder 2"/>
          <p:cNvSpPr>
            <a:spLocks noGrp="1"/>
          </p:cNvSpPr>
          <p:nvPr>
            <p:ph type="dt" sz="quarter" idx="1"/>
          </p:nvPr>
        </p:nvSpPr>
        <p:spPr>
          <a:xfrm>
            <a:off x="3850532" y="0"/>
            <a:ext cx="2945553" cy="496332"/>
          </a:xfrm>
          <a:prstGeom prst="rect">
            <a:avLst/>
          </a:prstGeom>
        </p:spPr>
        <p:txBody>
          <a:bodyPr vert="horz" lIns="91614" tIns="45807" rIns="91614" bIns="45807" rtlCol="0"/>
          <a:lstStyle>
            <a:lvl1pPr algn="r">
              <a:defRPr sz="1200"/>
            </a:lvl1pPr>
          </a:lstStyle>
          <a:p>
            <a:fld id="{A799C1A0-FC78-4A53-B57E-479DAB1FCA40}" type="datetimeFigureOut">
              <a:rPr lang="en-US" smtClean="0"/>
              <a:pPr/>
              <a:t>2/5/2025</a:t>
            </a:fld>
            <a:endParaRPr lang="en-US"/>
          </a:p>
        </p:txBody>
      </p:sp>
      <p:sp>
        <p:nvSpPr>
          <p:cNvPr id="4" name="Footer Placeholder 3"/>
          <p:cNvSpPr>
            <a:spLocks noGrp="1"/>
          </p:cNvSpPr>
          <p:nvPr>
            <p:ph type="ftr" sz="quarter" idx="2"/>
          </p:nvPr>
        </p:nvSpPr>
        <p:spPr>
          <a:xfrm>
            <a:off x="0" y="9428716"/>
            <a:ext cx="2945553" cy="496332"/>
          </a:xfrm>
          <a:prstGeom prst="rect">
            <a:avLst/>
          </a:prstGeom>
        </p:spPr>
        <p:txBody>
          <a:bodyPr vert="horz" lIns="91614" tIns="45807" rIns="91614" bIns="45807" rtlCol="0" anchor="b"/>
          <a:lstStyle>
            <a:lvl1pPr algn="l">
              <a:defRPr sz="1200"/>
            </a:lvl1pPr>
          </a:lstStyle>
          <a:p>
            <a:endParaRPr lang="en-US"/>
          </a:p>
        </p:txBody>
      </p:sp>
      <p:sp>
        <p:nvSpPr>
          <p:cNvPr id="5" name="Slide Number Placeholder 4"/>
          <p:cNvSpPr>
            <a:spLocks noGrp="1"/>
          </p:cNvSpPr>
          <p:nvPr>
            <p:ph type="sldNum" sz="quarter" idx="3"/>
          </p:nvPr>
        </p:nvSpPr>
        <p:spPr>
          <a:xfrm>
            <a:off x="3850532" y="9428716"/>
            <a:ext cx="2945553" cy="496332"/>
          </a:xfrm>
          <a:prstGeom prst="rect">
            <a:avLst/>
          </a:prstGeom>
        </p:spPr>
        <p:txBody>
          <a:bodyPr vert="horz" lIns="91614" tIns="45807" rIns="91614" bIns="45807" rtlCol="0" anchor="b"/>
          <a:lstStyle>
            <a:lvl1pPr algn="r">
              <a:defRPr sz="1200"/>
            </a:lvl1pPr>
          </a:lstStyle>
          <a:p>
            <a:fld id="{EF680DBA-D610-41F9-9F73-6E1C8FC8D514}" type="slidenum">
              <a:rPr lang="en-US" smtClean="0"/>
              <a:pPr/>
              <a:t>‹#›</a:t>
            </a:fld>
            <a:endParaRPr lang="en-US"/>
          </a:p>
        </p:txBody>
      </p:sp>
    </p:spTree>
    <p:extLst>
      <p:ext uri="{BB962C8B-B14F-4D97-AF65-F5344CB8AC3E}">
        <p14:creationId xmlns:p14="http://schemas.microsoft.com/office/powerpoint/2010/main" val="368642107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614" tIns="45807" rIns="91614" bIns="45807"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614" tIns="45807" rIns="91614" bIns="45807" rtlCol="0"/>
          <a:lstStyle>
            <a:lvl1pPr algn="r">
              <a:defRPr sz="1200"/>
            </a:lvl1pPr>
          </a:lstStyle>
          <a:p>
            <a:fld id="{5DA7A4AE-8EC7-409C-9614-D36483AAD5A9}" type="datetimeFigureOut">
              <a:rPr lang="en-US" smtClean="0"/>
              <a:pPr/>
              <a:t>2/5/2025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614" tIns="45807" rIns="91614" bIns="45807"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614" tIns="45807" rIns="91614" bIns="4580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614" tIns="45807" rIns="91614" bIns="45807"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614" tIns="45807" rIns="91614" bIns="45807" rtlCol="0" anchor="b"/>
          <a:lstStyle>
            <a:lvl1pPr algn="r">
              <a:defRPr sz="1200"/>
            </a:lvl1pPr>
          </a:lstStyle>
          <a:p>
            <a:fld id="{03438024-E528-493A-A75E-7C4172C5CD65}" type="slidenum">
              <a:rPr lang="en-US" smtClean="0"/>
              <a:pPr/>
              <a:t>‹#›</a:t>
            </a:fld>
            <a:endParaRPr lang="en-US"/>
          </a:p>
        </p:txBody>
      </p:sp>
    </p:spTree>
    <p:extLst>
      <p:ext uri="{BB962C8B-B14F-4D97-AF65-F5344CB8AC3E}">
        <p14:creationId xmlns:p14="http://schemas.microsoft.com/office/powerpoint/2010/main" val="19345003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03438024-E528-493A-A75E-7C4172C5CD65}" type="slidenum">
              <a:rPr lang="en-US" smtClean="0"/>
              <a:pPr/>
              <a:t>1</a:t>
            </a:fld>
            <a:endParaRPr lang="en-US"/>
          </a:p>
        </p:txBody>
      </p:sp>
    </p:spTree>
    <p:extLst>
      <p:ext uri="{BB962C8B-B14F-4D97-AF65-F5344CB8AC3E}">
        <p14:creationId xmlns:p14="http://schemas.microsoft.com/office/powerpoint/2010/main" val="4237550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b="1"/>
          </a:p>
        </p:txBody>
      </p:sp>
      <p:sp>
        <p:nvSpPr>
          <p:cNvPr id="4" name="Slide Number Placeholder 3"/>
          <p:cNvSpPr>
            <a:spLocks noGrp="1"/>
          </p:cNvSpPr>
          <p:nvPr>
            <p:ph type="sldNum" sz="quarter" idx="10"/>
          </p:nvPr>
        </p:nvSpPr>
        <p:spPr/>
        <p:txBody>
          <a:bodyPr/>
          <a:lstStyle/>
          <a:p>
            <a:fld id="{03438024-E528-493A-A75E-7C4172C5CD65}" type="slidenum">
              <a:rPr lang="en-US" smtClean="0"/>
              <a:pPr/>
              <a:t>10</a:t>
            </a:fld>
            <a:endParaRPr lang="en-US"/>
          </a:p>
        </p:txBody>
      </p:sp>
    </p:spTree>
    <p:extLst>
      <p:ext uri="{BB962C8B-B14F-4D97-AF65-F5344CB8AC3E}">
        <p14:creationId xmlns:p14="http://schemas.microsoft.com/office/powerpoint/2010/main" val="1894490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20 ATP kopā 4 esošie ieraksti tiek aizstāti, tai skaitā attiecībā uz borskābi un tās savienojumiem, .</a:t>
            </a:r>
          </a:p>
          <a:p>
            <a:r>
              <a:rPr lang="lv-LV" dirty="0"/>
              <a:t>21 ATP jauni ieraksti un virkne esošo ierakstu tiek aizstāti ar jauniem. Ietver sērūdeņradi, kālija un nātrija hlorātu, svina pulveri, </a:t>
            </a:r>
            <a:r>
              <a:rPr lang="lv-LV" dirty="0" err="1"/>
              <a:t>benzilspirtu</a:t>
            </a:r>
            <a:r>
              <a:rPr lang="lv-LV" dirty="0"/>
              <a:t>, </a:t>
            </a:r>
            <a:r>
              <a:rPr lang="lv-LV" dirty="0" err="1"/>
              <a:t>rezorcinolu</a:t>
            </a:r>
            <a:r>
              <a:rPr lang="lv-LV" dirty="0"/>
              <a:t> u.c.</a:t>
            </a:r>
          </a:p>
          <a:p>
            <a:r>
              <a:rPr lang="lv-LV" dirty="0"/>
              <a:t>22ATP jauni ieraksti, t.sk., attiecībā uz varu, pulverveida sudrabu, sudrabu </a:t>
            </a:r>
            <a:r>
              <a:rPr lang="lv-LV" dirty="0" err="1"/>
              <a:t>ņanoformā</a:t>
            </a:r>
            <a:r>
              <a:rPr lang="lv-LV" dirty="0"/>
              <a:t>; aizstāti ieraksti tai skaitā attiecībā uz sēru, n-</a:t>
            </a:r>
            <a:r>
              <a:rPr lang="lv-LV" dirty="0" err="1"/>
              <a:t>heksānu</a:t>
            </a:r>
            <a:r>
              <a:rPr lang="lv-LV" dirty="0"/>
              <a:t>, formaldehīdu u.c.</a:t>
            </a:r>
          </a:p>
        </p:txBody>
      </p:sp>
      <p:sp>
        <p:nvSpPr>
          <p:cNvPr id="4" name="Slide Number Placeholder 3"/>
          <p:cNvSpPr>
            <a:spLocks noGrp="1"/>
          </p:cNvSpPr>
          <p:nvPr>
            <p:ph type="sldNum" sz="quarter" idx="10"/>
          </p:nvPr>
        </p:nvSpPr>
        <p:spPr/>
        <p:txBody>
          <a:bodyPr/>
          <a:lstStyle/>
          <a:p>
            <a:fld id="{03438024-E528-493A-A75E-7C4172C5CD65}" type="slidenum">
              <a:rPr lang="en-US" smtClean="0"/>
              <a:pPr/>
              <a:t>11</a:t>
            </a:fld>
            <a:endParaRPr lang="en-US"/>
          </a:p>
        </p:txBody>
      </p:sp>
    </p:spTree>
    <p:extLst>
      <p:ext uri="{BB962C8B-B14F-4D97-AF65-F5344CB8AC3E}">
        <p14:creationId xmlns:p14="http://schemas.microsoft.com/office/powerpoint/2010/main" val="18014407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b="1"/>
          </a:p>
        </p:txBody>
      </p:sp>
      <p:sp>
        <p:nvSpPr>
          <p:cNvPr id="4" name="Slide Number Placeholder 3"/>
          <p:cNvSpPr>
            <a:spLocks noGrp="1"/>
          </p:cNvSpPr>
          <p:nvPr>
            <p:ph type="sldNum" sz="quarter" idx="10"/>
          </p:nvPr>
        </p:nvSpPr>
        <p:spPr/>
        <p:txBody>
          <a:bodyPr/>
          <a:lstStyle/>
          <a:p>
            <a:fld id="{03438024-E528-493A-A75E-7C4172C5CD65}"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3902058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lnSpc>
                <a:spcPct val="107000"/>
              </a:lnSpc>
              <a:spcAft>
                <a:spcPts val="802"/>
              </a:spcAft>
              <a:buFont typeface="+mj-lt"/>
              <a:buNone/>
            </a:pPr>
            <a:endParaRPr lang="lv-LV">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B47B23-895E-49A4-88CA-BCEEB52F1744}" type="slidenum">
              <a:rPr kumimoji="0" lang="lv-LV"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lv-LV"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3901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1" dirty="0"/>
              <a:t>Prezentējams teksts:</a:t>
            </a:r>
            <a:br>
              <a:rPr lang="lv-LV" dirty="0"/>
            </a:br>
            <a:r>
              <a:rPr lang="lv-LV" dirty="0" err="1"/>
              <a:t>Mikroplastmasa</a:t>
            </a:r>
            <a:r>
              <a:rPr lang="lv-LV" dirty="0"/>
              <a:t> ir sintētiskas polimēru daļiņas, kas ir mazākas par 5 mm jebkurā dimensijā, nešķīstošas un izturīgas pret bioloģisko noārdīšanos. Tās var būt dažādās formās, tostarp kā daļiņas vai šķiedras.</a:t>
            </a:r>
          </a:p>
          <a:p>
            <a:r>
              <a:rPr lang="lv-LV" dirty="0"/>
              <a:t>Ja runājam par konkrētajiem ierobežojumiem, tad tie attiecas uz daļiņām, kuru izmērs nepārsniedz 5 mm kā arī uz šķiedrām, kuru garums ir līdz 15 mm un garuma un diametra attiecība ir lielāka par 3. </a:t>
            </a:r>
          </a:p>
          <a:p>
            <a:r>
              <a:rPr lang="lv-LV" dirty="0"/>
              <a:t>Svarīgi saprast, ka šie ierobežojumi attiecas uz </a:t>
            </a:r>
            <a:r>
              <a:rPr lang="lv-LV" b="1" dirty="0"/>
              <a:t>laišanu tirgū</a:t>
            </a:r>
            <a:r>
              <a:rPr lang="lv-LV" dirty="0"/>
              <a:t> Eiropas Savienībā, nevis uz ražošanu kā tādu. Tas nozīmē, ka produkti ar tīši pievienotu </a:t>
            </a:r>
            <a:r>
              <a:rPr lang="lv-LV" dirty="0" err="1"/>
              <a:t>mikroplastmasu</a:t>
            </a:r>
            <a:r>
              <a:rPr lang="lv-LV" dirty="0"/>
              <a:t> pēc noteiktajiem termiņiem vairs nevarēs tikt pārdoti ES teritorijā.</a:t>
            </a:r>
          </a:p>
          <a:p>
            <a:r>
              <a:rPr lang="lv-LV" dirty="0"/>
              <a:t>Protams, ir arī izņēmumi. Ierobežojumi neattiecas uz dabīgām, bioloģiski noārdāmām vai šķīstošām polimēru daļiņām, kā arī uz noteiktiem medicīnas un rūpnieciskiem pielietojumiem.</a:t>
            </a:r>
          </a:p>
          <a:p>
            <a:endParaRPr lang="en-US" dirty="0"/>
          </a:p>
        </p:txBody>
      </p:sp>
      <p:sp>
        <p:nvSpPr>
          <p:cNvPr id="4" name="Slide Number Placeholder 3"/>
          <p:cNvSpPr>
            <a:spLocks noGrp="1"/>
          </p:cNvSpPr>
          <p:nvPr>
            <p:ph type="sldNum" sz="quarter" idx="5"/>
          </p:nvPr>
        </p:nvSpPr>
        <p:spPr/>
        <p:txBody>
          <a:bodyPr/>
          <a:lstStyle/>
          <a:p>
            <a:fld id="{03438024-E528-493A-A75E-7C4172C5CD65}" type="slidenum">
              <a:rPr lang="en-US" smtClean="0"/>
              <a:pPr/>
              <a:t>14</a:t>
            </a:fld>
            <a:endParaRPr lang="en-US"/>
          </a:p>
        </p:txBody>
      </p:sp>
    </p:spTree>
    <p:extLst>
      <p:ext uri="{BB962C8B-B14F-4D97-AF65-F5344CB8AC3E}">
        <p14:creationId xmlns:p14="http://schemas.microsoft.com/office/powerpoint/2010/main" val="2215548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1" dirty="0"/>
              <a:t>līdzeklis, ko noskalo</a:t>
            </a:r>
            <a:r>
              <a:rPr lang="lv-LV" dirty="0"/>
              <a:t>” ir kosmētikas līdzeklis, ko pēc uzklāšanas uz</a:t>
            </a:r>
          </a:p>
          <a:p>
            <a:r>
              <a:rPr lang="lv-LV" dirty="0"/>
              <a:t>ādas, matiem vai gļotādām nomazgā vai noskalo;</a:t>
            </a:r>
          </a:p>
          <a:p>
            <a:r>
              <a:rPr lang="lv-LV" dirty="0"/>
              <a:t>b) “</a:t>
            </a:r>
            <a:r>
              <a:rPr lang="lv-LV" b="1" dirty="0"/>
              <a:t>līdzeklis, ko nenoskalo”</a:t>
            </a:r>
            <a:r>
              <a:rPr lang="lv-LV" dirty="0"/>
              <a:t> ir kosmētikas līdzeklis, kam ir paredzēts</a:t>
            </a:r>
          </a:p>
          <a:p>
            <a:r>
              <a:rPr lang="lv-LV" dirty="0"/>
              <a:t>ilgstoši saskarties ar ādu, matiem vai gļotādām</a:t>
            </a:r>
          </a:p>
          <a:p>
            <a:r>
              <a:rPr lang="lv-LV" dirty="0"/>
              <a:t>Lai nodrošinātu vienmērīgu pielāgošanos jaunajiem noteikumiem, ierobežojumi </a:t>
            </a:r>
            <a:r>
              <a:rPr lang="lv-LV" dirty="0" err="1"/>
              <a:t>mikroplastmasas</a:t>
            </a:r>
            <a:r>
              <a:rPr lang="lv-LV" dirty="0"/>
              <a:t> pievienošanai produktiem tiek ieviesti pakāpeniski, atkarībā no nozares. Kosmētikas līdzekļi ir viena no galvenajām nozarēm, kurā </a:t>
            </a:r>
            <a:r>
              <a:rPr lang="lv-LV" dirty="0" err="1"/>
              <a:t>mikroplastmasas</a:t>
            </a:r>
            <a:r>
              <a:rPr lang="lv-LV" dirty="0"/>
              <a:t> izmantošana tiek ierobežota. </a:t>
            </a:r>
          </a:p>
          <a:p>
            <a:r>
              <a:rPr lang="lv-LV" dirty="0"/>
              <a:t>Piemēram, nomazgājamos līdzekļos, kuros netiek izmantotas daļiņas, ierobežojumi stāsies spēkā no 2027. gada 17. oktobra. Savukārt nenomazgājamos kosmētikas līdzekļos – no 2029. gada, bet dekoratīvajā kosmētikā, piemēram, nagu lakās un lūpu krāsās – tikai no 2035. </a:t>
            </a:r>
            <a:r>
              <a:rPr lang="lv-LV" dirty="0" err="1"/>
              <a:t>gada.Citas</a:t>
            </a:r>
            <a:r>
              <a:rPr lang="lv-LV" dirty="0"/>
              <a:t> nozares, kurām ir noteikti termiņi, ietver mazgāšanas un tīrīšanas līdzekļus, vaska un pulēšanas produktus, kā arī gaisa atsvaidzinātājus. Šiem produktiem ierobežojumi stāsies spēkā no 2028. gada 17. </a:t>
            </a:r>
            <a:r>
              <a:rPr lang="lv-LV" dirty="0" err="1"/>
              <a:t>oktobra.Lauksaimniecībā</a:t>
            </a:r>
            <a:r>
              <a:rPr lang="lv-LV" dirty="0"/>
              <a:t> izmantojamie mēslošanas līdzekļi arī nonāk ierobežojumu tvērumā, ar termiņu – 2028. gada 17. </a:t>
            </a:r>
            <a:r>
              <a:rPr lang="lv-LV" dirty="0" err="1"/>
              <a:t>oktobri.Viena</a:t>
            </a:r>
            <a:r>
              <a:rPr lang="lv-LV" dirty="0"/>
              <a:t> no lielākajām izmaiņām attiecas uz sintētisko sporta laukumu granulu pildījumu – ierobežojumi šajā segmentā stāsies spēkā 2031. gadā, dodot nozarei laiku </a:t>
            </a:r>
            <a:r>
              <a:rPr lang="lv-LV" dirty="0" err="1"/>
              <a:t>pielāg</a:t>
            </a:r>
            <a:endParaRPr lang="lv-LV" dirty="0"/>
          </a:p>
          <a:p>
            <a:r>
              <a:rPr lang="lv-LV" dirty="0" err="1"/>
              <a:t>oties</a:t>
            </a:r>
            <a:r>
              <a:rPr lang="lv-LV" dirty="0"/>
              <a:t> alternatīviem </a:t>
            </a:r>
            <a:r>
              <a:rPr lang="lv-LV" dirty="0" err="1"/>
              <a:t>risinājumiem.Šādi</a:t>
            </a:r>
            <a:r>
              <a:rPr lang="lv-LV" dirty="0"/>
              <a:t> pārejas periodi nodrošina iespēju uzņēmumiem atrast piemērotas alternatīvas un pakāpeniski pielāgoties jaunajiem noteikumiem.</a:t>
            </a:r>
            <a:endParaRPr lang="en-US" dirty="0"/>
          </a:p>
        </p:txBody>
      </p:sp>
      <p:sp>
        <p:nvSpPr>
          <p:cNvPr id="4" name="Slide Number Placeholder 3"/>
          <p:cNvSpPr>
            <a:spLocks noGrp="1"/>
          </p:cNvSpPr>
          <p:nvPr>
            <p:ph type="sldNum" sz="quarter" idx="5"/>
          </p:nvPr>
        </p:nvSpPr>
        <p:spPr/>
        <p:txBody>
          <a:bodyPr/>
          <a:lstStyle/>
          <a:p>
            <a:fld id="{03438024-E528-493A-A75E-7C4172C5CD65}" type="slidenum">
              <a:rPr lang="en-US" smtClean="0"/>
              <a:pPr/>
              <a:t>15</a:t>
            </a:fld>
            <a:endParaRPr lang="en-US"/>
          </a:p>
        </p:txBody>
      </p:sp>
    </p:spTree>
    <p:extLst>
      <p:ext uri="{BB962C8B-B14F-4D97-AF65-F5344CB8AC3E}">
        <p14:creationId xmlns:p14="http://schemas.microsoft.com/office/powerpoint/2010/main" val="40563721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lv-LV" b="0"/>
              <a:t>Ņemot vērā, ka PFAS vielu ierobežojums ir daļa no ES Zaļā kursa jeb nulles piesārņojuma stratēģijas elementiem, tad ECHA izstrādāja priekšlikumu PFAS ierobežošanai ugunsdzēsības putās. Priekšlikums tika publicēts 2022.gadā un visas ieinteresētās puses varēja iesūtīt viedokļus un komentārus, vienlaicīgi sniedzot argumentus, kāpēc konkrētā nozarē ugunsdzēšamo putu izmantošanai paredzētais pārejas periods būtu nosakāms garāks vai īsāks. Konsultācijās savu pienesumu sniedz ne vien industrija, bet arī nevalstiskās organizācijas un dažādas asociācijas, kas cīnās par ekoloģiju un vides aizsardzību. </a:t>
            </a:r>
          </a:p>
          <a:p>
            <a:endParaRPr lang="lv-LV" b="0"/>
          </a:p>
          <a:p>
            <a:r>
              <a:rPr lang="lv-LV" b="0"/>
              <a:t>Priekšlikumā noteikti atšķirīgi pārejas periodi putu izmantošanai dažādās nozarēs. Tajās, kur riski ar nekontrolētu degšanu ir mazāki vai arī, kur to novēršana ir vieglāk iespējama, pārejas periods noteikts mazāks, tādējādi veicinot ātrāku alternatīvu ieviešanu un izmantošanu, mazinot PFAS nonākšanu apkārtējā vidē. </a:t>
            </a:r>
          </a:p>
          <a:p>
            <a:endParaRPr lang="lv-LV" b="0"/>
          </a:p>
          <a:p>
            <a:r>
              <a:rPr lang="lv-LV" b="0"/>
              <a:t>- izņemot gadījumus, kad ugunsdzēsības dienesti atbild arī par rūpnieciskiem ugunsgrēkiem uzņēmumos, uz kuriem attiecas Direktīva 2012/18/ES (</a:t>
            </a:r>
            <a:r>
              <a:rPr lang="lv-LV" b="0" err="1"/>
              <a:t>Seveso</a:t>
            </a:r>
            <a:r>
              <a:rPr lang="lv-LV" b="0"/>
              <a:t> III) un putu koncentrāti tiek izmantoti tikai šajos uzņēmumos. </a:t>
            </a:r>
          </a:p>
          <a:p>
            <a:endParaRPr lang="lv-LV" b="0"/>
          </a:p>
          <a:p>
            <a:r>
              <a:rPr lang="lv-LV" b="0"/>
              <a:t>Latvijā SEVESO direktīva īstenota un ieviesta uz Ķīmisko vielu likuma pamata izdotajiem MK noteikumiem Nr.131 «Rūpniecisko avāriju riska novērtēšanas kārtība un riska samazināšanas pasākumi» , kuros definēti nosacījumi, lai objektu kvalificētu kā augsta riska rūpniecisko objektu uz kuru attiecināmi konkrēti nosacījumi. </a:t>
            </a:r>
          </a:p>
          <a:p>
            <a:r>
              <a:rPr lang="lv-LV" b="0"/>
              <a:t>Citas rūpniecības nozares - nelieli rūpnieciski</a:t>
            </a:r>
          </a:p>
          <a:p>
            <a:endParaRPr lang="lv-LV" b="0"/>
          </a:p>
          <a:p>
            <a:r>
              <a:rPr lang="lv-LV" b="0"/>
              <a:t>Līdztekus šim ierobežojumam gadu vēlāk, publicēts visaptverošs PFAS ierobežojums, kas aptvers visas nozares, kurās tiek izmantotas konkrētās vielas. </a:t>
            </a:r>
          </a:p>
          <a:p>
            <a:endParaRPr lang="lv-LV" b="0"/>
          </a:p>
        </p:txBody>
      </p:sp>
      <p:sp>
        <p:nvSpPr>
          <p:cNvPr id="4" name="Slide Number Placeholder 3"/>
          <p:cNvSpPr>
            <a:spLocks noGrp="1"/>
          </p:cNvSpPr>
          <p:nvPr>
            <p:ph type="sldNum" sz="quarter" idx="10"/>
          </p:nvPr>
        </p:nvSpPr>
        <p:spPr/>
        <p:txBody>
          <a:bodyPr/>
          <a:lstStyle/>
          <a:p>
            <a:fld id="{03438024-E528-493A-A75E-7C4172C5CD65}" type="slidenum">
              <a:rPr lang="en-US" smtClean="0"/>
              <a:pPr/>
              <a:t>17</a:t>
            </a:fld>
            <a:endParaRPr lang="en-US"/>
          </a:p>
        </p:txBody>
      </p:sp>
    </p:spTree>
    <p:extLst>
      <p:ext uri="{BB962C8B-B14F-4D97-AF65-F5344CB8AC3E}">
        <p14:creationId xmlns:p14="http://schemas.microsoft.com/office/powerpoint/2010/main" val="27654002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03438024-E528-493A-A75E-7C4172C5CD65}" type="slidenum">
              <a:rPr lang="en-US" smtClean="0"/>
              <a:pPr/>
              <a:t>18</a:t>
            </a:fld>
            <a:endParaRPr lang="en-US"/>
          </a:p>
        </p:txBody>
      </p:sp>
    </p:spTree>
    <p:extLst>
      <p:ext uri="{BB962C8B-B14F-4D97-AF65-F5344CB8AC3E}">
        <p14:creationId xmlns:p14="http://schemas.microsoft.com/office/powerpoint/2010/main" val="3208230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b="1"/>
          </a:p>
          <a:p>
            <a:endParaRPr lang="lv-LV" b="1"/>
          </a:p>
        </p:txBody>
      </p:sp>
      <p:sp>
        <p:nvSpPr>
          <p:cNvPr id="4" name="Slide Number Placeholder 3"/>
          <p:cNvSpPr>
            <a:spLocks noGrp="1"/>
          </p:cNvSpPr>
          <p:nvPr>
            <p:ph type="sldNum" sz="quarter" idx="10"/>
          </p:nvPr>
        </p:nvSpPr>
        <p:spPr/>
        <p:txBody>
          <a:bodyPr/>
          <a:lstStyle/>
          <a:p>
            <a:fld id="{03438024-E528-493A-A75E-7C4172C5CD6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142747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438024-E528-493A-A75E-7C4172C5CD65}" type="slidenum">
              <a:rPr lang="en-US" smtClean="0"/>
              <a:pPr/>
              <a:t>3</a:t>
            </a:fld>
            <a:endParaRPr lang="en-US"/>
          </a:p>
        </p:txBody>
      </p:sp>
    </p:spTree>
    <p:extLst>
      <p:ext uri="{BB962C8B-B14F-4D97-AF65-F5344CB8AC3E}">
        <p14:creationId xmlns:p14="http://schemas.microsoft.com/office/powerpoint/2010/main" val="1199499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Klasificēšanas un marķēšanas prasības vielām un maisījumiem piemēro atšķirīgi. Vielām nosakot īsāku pārejas periodu.</a:t>
            </a:r>
          </a:p>
          <a:p>
            <a:r>
              <a:rPr lang="lv-LV" dirty="0"/>
              <a:t>Attiecībā uz jaunām </a:t>
            </a:r>
            <a:r>
              <a:rPr lang="lv-LV" b="1" dirty="0"/>
              <a:t>vielām</a:t>
            </a:r>
            <a:r>
              <a:rPr lang="lv-LV" dirty="0"/>
              <a:t> tirgū uzņēmumiem ir jāievēro jaunie noteikumi </a:t>
            </a:r>
            <a:r>
              <a:rPr lang="lv-LV" b="1" dirty="0"/>
              <a:t>no 2025. gada 1. maija</a:t>
            </a:r>
            <a:r>
              <a:rPr lang="lv-LV" dirty="0"/>
              <a:t>, savukārt attiecībā uz vielām, kas jau ir bijušas ES tirgū, uzņēmumiem ir laiks līdz </a:t>
            </a:r>
            <a:r>
              <a:rPr lang="lv-LV" b="1" dirty="0"/>
              <a:t>2026. gada 1. novembrim</a:t>
            </a:r>
            <a:r>
              <a:rPr lang="lv-LV" dirty="0"/>
              <a:t>, lai nodrošinātu vielu atbilstību jaunajiem noteikumiem.</a:t>
            </a:r>
          </a:p>
          <a:p>
            <a:r>
              <a:rPr lang="lv-LV" b="1" dirty="0"/>
              <a:t>Maisījumiem</a:t>
            </a:r>
            <a:r>
              <a:rPr lang="lv-LV" dirty="0"/>
              <a:t> piemēro atsevišķus pārejas laikus. Jaunās bīstamības klases tiek piemērotas no </a:t>
            </a:r>
            <a:r>
              <a:rPr lang="lv-LV" b="1" dirty="0"/>
              <a:t>2026. gada 1. maija</a:t>
            </a:r>
            <a:r>
              <a:rPr lang="lv-LV" dirty="0"/>
              <a:t> jauniem maisījumiem, savukārt uzņēmumiem līdz </a:t>
            </a:r>
            <a:r>
              <a:rPr lang="lv-LV" b="1" dirty="0"/>
              <a:t>2028. gada 1. maijam</a:t>
            </a:r>
            <a:r>
              <a:rPr lang="lv-LV" dirty="0"/>
              <a:t> ir jāatjaunina esošo maisījumu klasifikācija un marķējums.</a:t>
            </a:r>
          </a:p>
          <a:p>
            <a:endParaRPr lang="en-US" dirty="0"/>
          </a:p>
        </p:txBody>
      </p:sp>
      <p:sp>
        <p:nvSpPr>
          <p:cNvPr id="4" name="Slide Number Placeholder 3"/>
          <p:cNvSpPr>
            <a:spLocks noGrp="1"/>
          </p:cNvSpPr>
          <p:nvPr>
            <p:ph type="sldNum" sz="quarter" idx="5"/>
          </p:nvPr>
        </p:nvSpPr>
        <p:spPr/>
        <p:txBody>
          <a:bodyPr/>
          <a:lstStyle/>
          <a:p>
            <a:fld id="{03438024-E528-493A-A75E-7C4172C5CD65}" type="slidenum">
              <a:rPr lang="en-US" smtClean="0"/>
              <a:pPr/>
              <a:t>4</a:t>
            </a:fld>
            <a:endParaRPr lang="en-US"/>
          </a:p>
        </p:txBody>
      </p:sp>
    </p:spTree>
    <p:extLst>
      <p:ext uri="{BB962C8B-B14F-4D97-AF65-F5344CB8AC3E}">
        <p14:creationId xmlns:p14="http://schemas.microsoft.com/office/powerpoint/2010/main" val="2244340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a:p>
        </p:txBody>
      </p:sp>
      <p:sp>
        <p:nvSpPr>
          <p:cNvPr id="4" name="Slide Number Placeholder 3"/>
          <p:cNvSpPr>
            <a:spLocks noGrp="1"/>
          </p:cNvSpPr>
          <p:nvPr>
            <p:ph type="sldNum" sz="quarter" idx="10"/>
          </p:nvPr>
        </p:nvSpPr>
        <p:spPr/>
        <p:txBody>
          <a:bodyPr/>
          <a:lstStyle/>
          <a:p>
            <a:fld id="{03438024-E528-493A-A75E-7C4172C5CD65}" type="slidenum">
              <a:rPr lang="en-US" smtClean="0"/>
              <a:pPr/>
              <a:t>5</a:t>
            </a:fld>
            <a:endParaRPr lang="en-US"/>
          </a:p>
        </p:txBody>
      </p:sp>
    </p:spTree>
    <p:extLst>
      <p:ext uri="{BB962C8B-B14F-4D97-AF65-F5344CB8AC3E}">
        <p14:creationId xmlns:p14="http://schemas.microsoft.com/office/powerpoint/2010/main" val="838728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03438024-E528-493A-A75E-7C4172C5CD65}" type="slidenum">
              <a:rPr lang="en-US" smtClean="0"/>
              <a:pPr/>
              <a:t>6</a:t>
            </a:fld>
            <a:endParaRPr lang="en-US"/>
          </a:p>
        </p:txBody>
      </p:sp>
    </p:spTree>
    <p:extLst>
      <p:ext uri="{BB962C8B-B14F-4D97-AF65-F5344CB8AC3E}">
        <p14:creationId xmlns:p14="http://schemas.microsoft.com/office/powerpoint/2010/main" val="4165358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a:p>
        </p:txBody>
      </p:sp>
      <p:sp>
        <p:nvSpPr>
          <p:cNvPr id="4" name="Slide Number Placeholder 3"/>
          <p:cNvSpPr>
            <a:spLocks noGrp="1"/>
          </p:cNvSpPr>
          <p:nvPr>
            <p:ph type="sldNum" sz="quarter" idx="10"/>
          </p:nvPr>
        </p:nvSpPr>
        <p:spPr/>
        <p:txBody>
          <a:bodyPr/>
          <a:lstStyle/>
          <a:p>
            <a:fld id="{03438024-E528-493A-A75E-7C4172C5CD65}" type="slidenum">
              <a:rPr lang="en-US" smtClean="0"/>
              <a:pPr/>
              <a:t>7</a:t>
            </a:fld>
            <a:endParaRPr lang="en-US"/>
          </a:p>
        </p:txBody>
      </p:sp>
    </p:spTree>
    <p:extLst>
      <p:ext uri="{BB962C8B-B14F-4D97-AF65-F5344CB8AC3E}">
        <p14:creationId xmlns:p14="http://schemas.microsoft.com/office/powerpoint/2010/main" val="33570308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b="1"/>
          </a:p>
        </p:txBody>
      </p:sp>
      <p:sp>
        <p:nvSpPr>
          <p:cNvPr id="4" name="Slide Number Placeholder 3"/>
          <p:cNvSpPr>
            <a:spLocks noGrp="1"/>
          </p:cNvSpPr>
          <p:nvPr>
            <p:ph type="sldNum" sz="quarter" idx="10"/>
          </p:nvPr>
        </p:nvSpPr>
        <p:spPr/>
        <p:txBody>
          <a:bodyPr/>
          <a:lstStyle/>
          <a:p>
            <a:fld id="{03438024-E528-493A-A75E-7C4172C5CD65}" type="slidenum">
              <a:rPr lang="en-US" smtClean="0"/>
              <a:pPr/>
              <a:t>8</a:t>
            </a:fld>
            <a:endParaRPr lang="en-US"/>
          </a:p>
        </p:txBody>
      </p:sp>
    </p:spTree>
    <p:extLst>
      <p:ext uri="{BB962C8B-B14F-4D97-AF65-F5344CB8AC3E}">
        <p14:creationId xmlns:p14="http://schemas.microsoft.com/office/powerpoint/2010/main" val="30537271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b="1" dirty="0"/>
          </a:p>
        </p:txBody>
      </p:sp>
      <p:sp>
        <p:nvSpPr>
          <p:cNvPr id="4" name="Slide Number Placeholder 3"/>
          <p:cNvSpPr>
            <a:spLocks noGrp="1"/>
          </p:cNvSpPr>
          <p:nvPr>
            <p:ph type="sldNum" sz="quarter" idx="10"/>
          </p:nvPr>
        </p:nvSpPr>
        <p:spPr/>
        <p:txBody>
          <a:bodyPr/>
          <a:lstStyle/>
          <a:p>
            <a:fld id="{03438024-E528-493A-A75E-7C4172C5CD65}" type="slidenum">
              <a:rPr lang="en-US" smtClean="0"/>
              <a:pPr/>
              <a:t>9</a:t>
            </a:fld>
            <a:endParaRPr lang="en-US"/>
          </a:p>
        </p:txBody>
      </p:sp>
    </p:spTree>
    <p:extLst>
      <p:ext uri="{BB962C8B-B14F-4D97-AF65-F5344CB8AC3E}">
        <p14:creationId xmlns:p14="http://schemas.microsoft.com/office/powerpoint/2010/main" val="2576208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lv-LV"/>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a:t>Click to edit Master subtitle style</a:t>
            </a:r>
            <a:endParaRPr lang="en-US"/>
          </a:p>
        </p:txBody>
      </p:sp>
      <p:sp>
        <p:nvSpPr>
          <p:cNvPr id="4" name="Date Placeholder 3"/>
          <p:cNvSpPr>
            <a:spLocks noGrp="1"/>
          </p:cNvSpPr>
          <p:nvPr>
            <p:ph type="dt" sz="half" idx="10"/>
          </p:nvPr>
        </p:nvSpPr>
        <p:spPr/>
        <p:txBody>
          <a:bodyPr/>
          <a:lstStyle/>
          <a:p>
            <a:fld id="{A0B8A66D-F07C-441B-A065-AF97ADBB7675}" type="datetime1">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18597825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Date Placeholder 3"/>
          <p:cNvSpPr>
            <a:spLocks noGrp="1"/>
          </p:cNvSpPr>
          <p:nvPr>
            <p:ph type="dt" sz="half" idx="10"/>
          </p:nvPr>
        </p:nvSpPr>
        <p:spPr/>
        <p:txBody>
          <a:bodyPr/>
          <a:lstStyle/>
          <a:p>
            <a:fld id="{077355B4-157D-4A9A-9B59-7779AD37FAD6}" type="datetime1">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10732775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lv-LV"/>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Date Placeholder 3"/>
          <p:cNvSpPr>
            <a:spLocks noGrp="1"/>
          </p:cNvSpPr>
          <p:nvPr>
            <p:ph type="dt" sz="half" idx="10"/>
          </p:nvPr>
        </p:nvSpPr>
        <p:spPr/>
        <p:txBody>
          <a:bodyPr/>
          <a:lstStyle/>
          <a:p>
            <a:fld id="{6C60A861-A65C-4FFA-824A-91361C4E9570}" type="datetime1">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7188100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D75F6-838D-9D20-5E20-2BA775F21D4A}"/>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FA4621-F243-EF77-7E43-34054496717D}"/>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2961390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Click to edit Master title style</a:t>
            </a:r>
            <a:endParaRPr lang="en-US"/>
          </a:p>
        </p:txBody>
      </p:sp>
      <p:sp>
        <p:nvSpPr>
          <p:cNvPr id="3" name="Content Placeholder 2"/>
          <p:cNvSpPr>
            <a:spLocks noGrp="1"/>
          </p:cNvSpPr>
          <p:nvPr>
            <p:ph idx="1"/>
          </p:nvPr>
        </p:nvSpPr>
        <p:spPr/>
        <p:txBody>
          <a:body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Date Placeholder 3"/>
          <p:cNvSpPr>
            <a:spLocks noGrp="1"/>
          </p:cNvSpPr>
          <p:nvPr>
            <p:ph type="dt" sz="half" idx="10"/>
          </p:nvPr>
        </p:nvSpPr>
        <p:spPr/>
        <p:txBody>
          <a:bodyPr/>
          <a:lstStyle/>
          <a:p>
            <a:fld id="{67EE11A7-A9BB-4A7D-94F1-EE90C72D714A}" type="datetime1">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35839565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lv-LV"/>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Click to edit Master text styles</a:t>
            </a:r>
          </a:p>
        </p:txBody>
      </p:sp>
      <p:sp>
        <p:nvSpPr>
          <p:cNvPr id="4" name="Date Placeholder 3"/>
          <p:cNvSpPr>
            <a:spLocks noGrp="1"/>
          </p:cNvSpPr>
          <p:nvPr>
            <p:ph type="dt" sz="half" idx="10"/>
          </p:nvPr>
        </p:nvSpPr>
        <p:spPr/>
        <p:txBody>
          <a:bodyPr/>
          <a:lstStyle/>
          <a:p>
            <a:fld id="{483F5C10-9E66-4212-AFDF-B97C3A834311}" type="datetime1">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4941964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5" name="Date Placeholder 4"/>
          <p:cNvSpPr>
            <a:spLocks noGrp="1"/>
          </p:cNvSpPr>
          <p:nvPr>
            <p:ph type="dt" sz="half" idx="10"/>
          </p:nvPr>
        </p:nvSpPr>
        <p:spPr/>
        <p:txBody>
          <a:bodyPr/>
          <a:lstStyle/>
          <a:p>
            <a:fld id="{7122E125-C2C7-4A80-9439-5F8438F0DC41}" type="datetime1">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19650580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v-LV"/>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7" name="Date Placeholder 6"/>
          <p:cNvSpPr>
            <a:spLocks noGrp="1"/>
          </p:cNvSpPr>
          <p:nvPr>
            <p:ph type="dt" sz="half" idx="10"/>
          </p:nvPr>
        </p:nvSpPr>
        <p:spPr/>
        <p:txBody>
          <a:bodyPr/>
          <a:lstStyle/>
          <a:p>
            <a:fld id="{15C35D6A-BF42-4D4B-A5C7-066A1DE3EB1F}" type="datetime1">
              <a:rPr lang="en-US" smtClean="0"/>
              <a:t>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27492258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Click to edit Master title style</a:t>
            </a:r>
            <a:endParaRPr lang="en-US"/>
          </a:p>
        </p:txBody>
      </p:sp>
      <p:sp>
        <p:nvSpPr>
          <p:cNvPr id="3" name="Date Placeholder 2"/>
          <p:cNvSpPr>
            <a:spLocks noGrp="1"/>
          </p:cNvSpPr>
          <p:nvPr>
            <p:ph type="dt" sz="half" idx="10"/>
          </p:nvPr>
        </p:nvSpPr>
        <p:spPr/>
        <p:txBody>
          <a:bodyPr/>
          <a:lstStyle/>
          <a:p>
            <a:fld id="{85F3509A-F11F-4C63-934B-3E0455C16516}" type="datetime1">
              <a:rPr lang="en-US" smtClean="0"/>
              <a:t>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34903865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8627C-C393-4DBE-BC2E-E999D8D6BCD9}" type="datetime1">
              <a:rPr lang="en-US" smtClean="0"/>
              <a:t>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40113318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lv-LV"/>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Click to edit Master text styles</a:t>
            </a:r>
          </a:p>
        </p:txBody>
      </p:sp>
      <p:sp>
        <p:nvSpPr>
          <p:cNvPr id="5" name="Date Placeholder 4"/>
          <p:cNvSpPr>
            <a:spLocks noGrp="1"/>
          </p:cNvSpPr>
          <p:nvPr>
            <p:ph type="dt" sz="half" idx="10"/>
          </p:nvPr>
        </p:nvSpPr>
        <p:spPr/>
        <p:txBody>
          <a:bodyPr/>
          <a:lstStyle/>
          <a:p>
            <a:fld id="{7A7EFDAC-163C-4F13-AE10-4D9044AB1839}" type="datetime1">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18205492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lv-LV"/>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Click to edit Master text styles</a:t>
            </a:r>
          </a:p>
        </p:txBody>
      </p:sp>
      <p:sp>
        <p:nvSpPr>
          <p:cNvPr id="5" name="Date Placeholder 4"/>
          <p:cNvSpPr>
            <a:spLocks noGrp="1"/>
          </p:cNvSpPr>
          <p:nvPr>
            <p:ph type="dt" sz="half" idx="10"/>
          </p:nvPr>
        </p:nvSpPr>
        <p:spPr/>
        <p:txBody>
          <a:bodyPr/>
          <a:lstStyle/>
          <a:p>
            <a:fld id="{0CF1728B-04DD-4683-89D3-61AB17EF3469}" type="datetime1">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AB1B8F-52AB-D04E-847A-594D877E5CDA}" type="slidenum">
              <a:rPr lang="en-US" smtClean="0"/>
              <a:pPr/>
              <a:t>‹#›</a:t>
            </a:fld>
            <a:endParaRPr lang="en-US"/>
          </a:p>
        </p:txBody>
      </p:sp>
    </p:spTree>
    <p:extLst>
      <p:ext uri="{BB962C8B-B14F-4D97-AF65-F5344CB8AC3E}">
        <p14:creationId xmlns:p14="http://schemas.microsoft.com/office/powerpoint/2010/main" val="27411074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v-LV"/>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86A72E-EF1A-4B8A-9C61-DB0984230355}" type="datetime1">
              <a:rPr lang="en-US" smtClean="0"/>
              <a:t>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B1B8F-52AB-D04E-847A-594D877E5CDA}" type="slidenum">
              <a:rPr lang="en-US" smtClean="0"/>
              <a:pPr/>
              <a:t>‹#›</a:t>
            </a:fld>
            <a:endParaRPr lang="en-US"/>
          </a:p>
        </p:txBody>
      </p:sp>
    </p:spTree>
    <p:extLst>
      <p:ext uri="{BB962C8B-B14F-4D97-AF65-F5344CB8AC3E}">
        <p14:creationId xmlns:p14="http://schemas.microsoft.com/office/powerpoint/2010/main" val="3307820389"/>
      </p:ext>
    </p:extLst>
  </p:cSld>
  <p:clrMap bg1="lt1" tx1="dk1" bg2="lt2" tx2="dk2" accent1="accent1" accent2="accent2" accent3="accent3" accent4="accent4" accent5="accent5" accent6="accent6" hlink="hlink" folHlink="folHlink"/>
  <p:sldLayoutIdLst>
    <p:sldLayoutId id="2147483779" r:id="rId1"/>
    <p:sldLayoutId id="2147483764" r:id="rId2"/>
    <p:sldLayoutId id="2147483765" r:id="rId3"/>
    <p:sldLayoutId id="2147483652" r:id="rId4"/>
    <p:sldLayoutId id="2147483653" r:id="rId5"/>
    <p:sldLayoutId id="2147483654" r:id="rId6"/>
    <p:sldLayoutId id="2147483655" r:id="rId7"/>
    <p:sldLayoutId id="2147483656" r:id="rId8"/>
    <p:sldLayoutId id="2147483657" r:id="rId9"/>
    <p:sldLayoutId id="2147483658" r:id="rId10"/>
    <p:sldLayoutId id="2147483778" r:id="rId1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3" name="Picture 22" descr="Logo_H_White.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945231" y="6228003"/>
            <a:ext cx="1993846" cy="400231"/>
          </a:xfrm>
          <a:prstGeom prst="rect">
            <a:avLst/>
          </a:prstGeom>
        </p:spPr>
      </p:pic>
      <p:pic>
        <p:nvPicPr>
          <p:cNvPr id="3" name="Picture 2"/>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6945231" y="6228003"/>
            <a:ext cx="1993846" cy="434430"/>
          </a:xfrm>
          <a:prstGeom prst="rect">
            <a:avLst/>
          </a:prstGeom>
        </p:spPr>
      </p:pic>
      <p:pic>
        <p:nvPicPr>
          <p:cNvPr id="4" name="Content Placeholder 4">
            <a:extLst>
              <a:ext uri="{FF2B5EF4-FFF2-40B4-BE49-F238E27FC236}">
                <a16:creationId xmlns:a16="http://schemas.microsoft.com/office/drawing/2014/main" id="{5B59CAA7-16A6-4F81-955D-D70F442A0422}"/>
              </a:ext>
            </a:extLst>
          </p:cNvPr>
          <p:cNvPicPr>
            <a:picLocks noChangeAspect="1"/>
          </p:cNvPicPr>
          <p:nvPr userDrawn="1"/>
        </p:nvPicPr>
        <p:blipFill rotWithShape="1">
          <a:blip r:embed="rId5" cstate="email">
            <a:extLst>
              <a:ext uri="{28A0092B-C50C-407E-A947-70E740481C1C}">
                <a14:useLocalDpi xmlns:a14="http://schemas.microsoft.com/office/drawing/2010/main"/>
              </a:ext>
            </a:extLst>
          </a:blip>
          <a:srcRect/>
          <a:stretch/>
        </p:blipFill>
        <p:spPr>
          <a:xfrm>
            <a:off x="426725" y="6104995"/>
            <a:ext cx="1024758" cy="457596"/>
          </a:xfrm>
          <a:prstGeom prst="rect">
            <a:avLst/>
          </a:prstGeom>
        </p:spPr>
      </p:pic>
    </p:spTree>
    <p:extLst>
      <p:ext uri="{BB962C8B-B14F-4D97-AF65-F5344CB8AC3E}">
        <p14:creationId xmlns:p14="http://schemas.microsoft.com/office/powerpoint/2010/main" val="260900115"/>
      </p:ext>
    </p:extLst>
  </p:cSld>
  <p:clrMap bg1="lt1" tx1="dk1" bg2="lt2" tx2="dk2" accent1="accent1" accent2="accent2" accent3="accent3" accent4="accent4" accent5="accent5" accent6="accent6" hlink="hlink" folHlink="folHlink"/>
  <p:sldLayoutIdLst>
    <p:sldLayoutId id="2147483780" r:id="rId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hf hdr="0" ftr="0" dt="0"/>
  <p:txStyles>
    <p:titleStyle>
      <a:lvl1pPr algn="ctr" defTabSz="844104" rtl="0" eaLnBrk="1" latinLnBrk="0" hangingPunct="1">
        <a:spcBef>
          <a:spcPct val="0"/>
        </a:spcBef>
        <a:buNone/>
        <a:defRPr sz="4063" kern="1200">
          <a:solidFill>
            <a:schemeClr val="tx1"/>
          </a:solidFill>
          <a:latin typeface="+mj-lt"/>
          <a:ea typeface="+mj-ea"/>
          <a:cs typeface="+mj-cs"/>
        </a:defRPr>
      </a:lvl1pPr>
    </p:titleStyle>
    <p:bodyStyle>
      <a:lvl1pPr marL="0" indent="0" algn="l" defTabSz="844104" rtl="0" eaLnBrk="1" latinLnBrk="0" hangingPunct="1">
        <a:spcBef>
          <a:spcPct val="20000"/>
        </a:spcBef>
        <a:buFont typeface="Arial" pitchFamily="34" charset="0"/>
        <a:buNone/>
        <a:defRPr sz="923" b="1" kern="1200">
          <a:solidFill>
            <a:srgbClr val="006654"/>
          </a:solidFill>
          <a:latin typeface="+mn-lt"/>
          <a:ea typeface="+mn-ea"/>
          <a:cs typeface="+mn-cs"/>
        </a:defRPr>
      </a:lvl1pPr>
      <a:lvl2pPr marL="685835" indent="-263782" algn="l" defTabSz="844104" rtl="0" eaLnBrk="1" latinLnBrk="0" hangingPunct="1">
        <a:spcBef>
          <a:spcPct val="20000"/>
        </a:spcBef>
        <a:buFont typeface="Arial" pitchFamily="34" charset="0"/>
        <a:buChar char="–"/>
        <a:defRPr sz="2585" kern="1200">
          <a:solidFill>
            <a:schemeClr val="tx1"/>
          </a:solidFill>
          <a:latin typeface="+mn-lt"/>
          <a:ea typeface="+mn-ea"/>
          <a:cs typeface="+mn-cs"/>
        </a:defRPr>
      </a:lvl2pPr>
      <a:lvl3pPr marL="1055129" indent="-211026" algn="l" defTabSz="844104"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77182"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4pPr>
      <a:lvl5pPr marL="1899234"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5pPr>
      <a:lvl6pPr marL="2321285"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337"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89"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441"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104" rtl="0" eaLnBrk="1" latinLnBrk="0" hangingPunct="1">
        <a:defRPr sz="1662" kern="1200">
          <a:solidFill>
            <a:schemeClr val="tx1"/>
          </a:solidFill>
          <a:latin typeface="+mn-lt"/>
          <a:ea typeface="+mn-ea"/>
          <a:cs typeface="+mn-cs"/>
        </a:defRPr>
      </a:lvl1pPr>
      <a:lvl2pPr marL="422052" algn="l" defTabSz="844104" rtl="0" eaLnBrk="1" latinLnBrk="0" hangingPunct="1">
        <a:defRPr sz="1662" kern="1200">
          <a:solidFill>
            <a:schemeClr val="tx1"/>
          </a:solidFill>
          <a:latin typeface="+mn-lt"/>
          <a:ea typeface="+mn-ea"/>
          <a:cs typeface="+mn-cs"/>
        </a:defRPr>
      </a:lvl2pPr>
      <a:lvl3pPr marL="844104" algn="l" defTabSz="844104" rtl="0" eaLnBrk="1" latinLnBrk="0" hangingPunct="1">
        <a:defRPr sz="1662" kern="1200">
          <a:solidFill>
            <a:schemeClr val="tx1"/>
          </a:solidFill>
          <a:latin typeface="+mn-lt"/>
          <a:ea typeface="+mn-ea"/>
          <a:cs typeface="+mn-cs"/>
        </a:defRPr>
      </a:lvl3pPr>
      <a:lvl4pPr marL="1266155" algn="l" defTabSz="844104" rtl="0" eaLnBrk="1" latinLnBrk="0" hangingPunct="1">
        <a:defRPr sz="1662" kern="1200">
          <a:solidFill>
            <a:schemeClr val="tx1"/>
          </a:solidFill>
          <a:latin typeface="+mn-lt"/>
          <a:ea typeface="+mn-ea"/>
          <a:cs typeface="+mn-cs"/>
        </a:defRPr>
      </a:lvl4pPr>
      <a:lvl5pPr marL="1688208" algn="l" defTabSz="844104" rtl="0" eaLnBrk="1" latinLnBrk="0" hangingPunct="1">
        <a:defRPr sz="1662" kern="1200">
          <a:solidFill>
            <a:schemeClr val="tx1"/>
          </a:solidFill>
          <a:latin typeface="+mn-lt"/>
          <a:ea typeface="+mn-ea"/>
          <a:cs typeface="+mn-cs"/>
        </a:defRPr>
      </a:lvl5pPr>
      <a:lvl6pPr marL="2110259" algn="l" defTabSz="844104" rtl="0" eaLnBrk="1" latinLnBrk="0" hangingPunct="1">
        <a:defRPr sz="1662" kern="1200">
          <a:solidFill>
            <a:schemeClr val="tx1"/>
          </a:solidFill>
          <a:latin typeface="+mn-lt"/>
          <a:ea typeface="+mn-ea"/>
          <a:cs typeface="+mn-cs"/>
        </a:defRPr>
      </a:lvl6pPr>
      <a:lvl7pPr marL="2532312" algn="l" defTabSz="844104" rtl="0" eaLnBrk="1" latinLnBrk="0" hangingPunct="1">
        <a:defRPr sz="1662" kern="1200">
          <a:solidFill>
            <a:schemeClr val="tx1"/>
          </a:solidFill>
          <a:latin typeface="+mn-lt"/>
          <a:ea typeface="+mn-ea"/>
          <a:cs typeface="+mn-cs"/>
        </a:defRPr>
      </a:lvl7pPr>
      <a:lvl8pPr marL="2954363" algn="l" defTabSz="844104" rtl="0" eaLnBrk="1" latinLnBrk="0" hangingPunct="1">
        <a:defRPr sz="1662" kern="1200">
          <a:solidFill>
            <a:schemeClr val="tx1"/>
          </a:solidFill>
          <a:latin typeface="+mn-lt"/>
          <a:ea typeface="+mn-ea"/>
          <a:cs typeface="+mn-cs"/>
        </a:defRPr>
      </a:lvl8pPr>
      <a:lvl9pPr marL="3376415" algn="l" defTabSz="844104" rtl="0" eaLnBrk="1" latinLnBrk="0" hangingPunct="1">
        <a:defRPr sz="1662"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file://localhost/Users/an/Documents/JAMUNA/DARBS/VECIE%20FAILI/LVVGMC/stila%20gramata/LVGMC_IDENTITATE_DARBA%20FAILI/ELEKTRONISKIE%20MEDIJI/PPT%20PREZENTA%CC%84CIJA/pilnais%20logo-01.png" TargetMode="Externa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ur-lex.europa.eu/legal-content/LV/TXT/PDF/?uri=CELEX:32023R143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s://eur-lex.europa.eu/legal-content/LV/TXT/PDF/?uri=OJ:L_202402564" TargetMode="External"/><Relationship Id="rId4" Type="http://schemas.openxmlformats.org/officeDocument/2006/relationships/hyperlink" Target="https://eur-lex.europa.eu/legal-content/LV/TXT/PDF/?uri=OJ:L_202400197"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ur-lex.europa.eu/legal-content/LV/TXT/?uri=celex%3A32023R2055#ntr11-L_2023238LV.01006701-E0011"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s://echa.europa.eu/lv/hot-topics/perfluoroalkyl-chemicals-pfas" TargetMode="External"/><Relationship Id="rId4" Type="http://schemas.openxmlformats.org/officeDocument/2006/relationships/hyperlink" Target="https://echa.europa.eu/lv/hot-topics/microplastics"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eur-lex.europa.eu/eli/reg_del/2023/707/oj"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eur-lex.europa.eu/eli/reg/2024/2865/oj/lav"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ur-lex.europa.eu/eli/reg_del/2023/707/oj"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4" name="Title 1"/>
          <p:cNvSpPr txBox="1">
            <a:spLocks/>
          </p:cNvSpPr>
          <p:nvPr/>
        </p:nvSpPr>
        <p:spPr>
          <a:xfrm>
            <a:off x="1025969" y="2291634"/>
            <a:ext cx="7092061" cy="2274731"/>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lv-LV" b="1" cap="all">
                <a:solidFill>
                  <a:srgbClr val="0D4A87"/>
                </a:solidFill>
              </a:rPr>
              <a:t>CLP un REACH regulas</a:t>
            </a:r>
            <a:endParaRPr lang="en-US"/>
          </a:p>
          <a:p>
            <a:r>
              <a:rPr lang="lv-LV" b="1" cap="all">
                <a:solidFill>
                  <a:srgbClr val="0D4A87"/>
                </a:solidFill>
              </a:rPr>
              <a:t> aktualitātes</a:t>
            </a:r>
            <a:endParaRPr lang="lv-LV"/>
          </a:p>
          <a:p>
            <a:endParaRPr lang="lv-LV" b="1" cap="all">
              <a:solidFill>
                <a:srgbClr val="0D4A87"/>
              </a:solidFill>
            </a:endParaRPr>
          </a:p>
        </p:txBody>
      </p:sp>
      <p:sp>
        <p:nvSpPr>
          <p:cNvPr id="5" name="Subtitle 2"/>
          <p:cNvSpPr txBox="1">
            <a:spLocks/>
          </p:cNvSpPr>
          <p:nvPr/>
        </p:nvSpPr>
        <p:spPr>
          <a:xfrm>
            <a:off x="4911060" y="4922950"/>
            <a:ext cx="3922973" cy="1785026"/>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endParaRPr lang="lv-LV" sz="2400" cap="all">
              <a:solidFill>
                <a:srgbClr val="0D4A87"/>
              </a:solidFill>
            </a:endParaRPr>
          </a:p>
          <a:p>
            <a:pPr marL="0" indent="0" algn="r">
              <a:spcBef>
                <a:spcPts val="0"/>
              </a:spcBef>
              <a:buNone/>
            </a:pPr>
            <a:r>
              <a:rPr lang="lv-LV" sz="1600" cap="all">
                <a:solidFill>
                  <a:srgbClr val="0D4A87"/>
                </a:solidFill>
              </a:rPr>
              <a:t>Sandra Matīsa</a:t>
            </a:r>
          </a:p>
          <a:p>
            <a:pPr marL="0" indent="0" algn="r">
              <a:spcBef>
                <a:spcPts val="0"/>
              </a:spcBef>
              <a:buNone/>
            </a:pPr>
            <a:r>
              <a:rPr lang="lv-LV" sz="1600"/>
              <a:t>Ķīmisko vielu un bīstamo atkritumu nodaļa</a:t>
            </a:r>
          </a:p>
          <a:p>
            <a:pPr marL="0" indent="0" algn="r">
              <a:spcBef>
                <a:spcPts val="0"/>
              </a:spcBef>
              <a:buNone/>
            </a:pPr>
            <a:r>
              <a:rPr lang="lv-LV" sz="1600"/>
              <a:t>REACH un CLP palīdzības dienests</a:t>
            </a:r>
          </a:p>
          <a:p>
            <a:pPr marL="0" indent="0" algn="r">
              <a:spcBef>
                <a:spcPts val="0"/>
              </a:spcBef>
              <a:buNone/>
            </a:pPr>
            <a:r>
              <a:rPr lang="lv-LV" sz="1600" err="1"/>
              <a:t>reach@lvgmc.lv</a:t>
            </a:r>
            <a:endParaRPr lang="lv-LV" sz="1600"/>
          </a:p>
          <a:p>
            <a:pPr marL="0" indent="0" algn="r">
              <a:spcBef>
                <a:spcPts val="0"/>
              </a:spcBef>
              <a:buNone/>
            </a:pPr>
            <a:r>
              <a:rPr lang="lv-LV" sz="1600" b="1"/>
              <a:t>06.02.2025</a:t>
            </a:r>
            <a:endParaRPr lang="lv-LV" sz="1600" b="1" cap="all">
              <a:solidFill>
                <a:srgbClr val="0D4A87"/>
              </a:solidFill>
            </a:endParaRPr>
          </a:p>
          <a:p>
            <a:pPr marL="0" indent="0" algn="r">
              <a:buNone/>
            </a:pPr>
            <a:endParaRPr lang="en-US" sz="2400" cap="all">
              <a:solidFill>
                <a:srgbClr val="0D4A87"/>
              </a:solidFill>
            </a:endParaRPr>
          </a:p>
        </p:txBody>
      </p:sp>
      <p:pic>
        <p:nvPicPr>
          <p:cNvPr id="2" name="pilnais logo-01.png" descr="/Users/an/Documents/JAMUNA/DARBS/VECIE FAILI/LVVGMC/stila gramata/LVGMC_IDENTITATE_DARBA FAILI/ELEKTRONISKIE MEDIJI/PPT PREZENTĀCIJA/pilnais logo-01.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712536" y="638323"/>
            <a:ext cx="3846096" cy="926862"/>
          </a:xfrm>
          <a:prstGeom prst="rect">
            <a:avLst/>
          </a:prstGeom>
        </p:spPr>
      </p:pic>
    </p:spTree>
    <p:extLst>
      <p:ext uri="{BB962C8B-B14F-4D97-AF65-F5344CB8AC3E}">
        <p14:creationId xmlns:p14="http://schemas.microsoft.com/office/powerpoint/2010/main" val="5015621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0"/>
            <a:ext cx="8229600" cy="1143000"/>
          </a:xfrm>
        </p:spPr>
        <p:txBody>
          <a:bodyPr>
            <a:normAutofit/>
          </a:bodyPr>
          <a:lstStyle/>
          <a:p>
            <a:r>
              <a:rPr lang="lv-LV" sz="3600">
                <a:solidFill>
                  <a:schemeClr val="bg1"/>
                </a:solidFill>
              </a:rPr>
              <a:t>REKLĀMA UN TĀLPĀRDOŠANA</a:t>
            </a:r>
          </a:p>
        </p:txBody>
      </p:sp>
      <p:sp>
        <p:nvSpPr>
          <p:cNvPr id="6" name="Slide Number Placeholder 5"/>
          <p:cNvSpPr>
            <a:spLocks noGrp="1"/>
          </p:cNvSpPr>
          <p:nvPr>
            <p:ph type="sldNum" sz="quarter" idx="12"/>
          </p:nvPr>
        </p:nvSpPr>
        <p:spPr/>
        <p:txBody>
          <a:bodyPr/>
          <a:lstStyle/>
          <a:p>
            <a:fld id="{8AAB1B8F-52AB-D04E-847A-594D877E5CDA}" type="slidenum">
              <a:rPr lang="en-US" smtClean="0"/>
              <a:pPr/>
              <a:t>10</a:t>
            </a:fld>
            <a:endParaRPr lang="en-US"/>
          </a:p>
        </p:txBody>
      </p:sp>
      <p:sp>
        <p:nvSpPr>
          <p:cNvPr id="12" name="Content Placeholder 11">
            <a:extLst>
              <a:ext uri="{FF2B5EF4-FFF2-40B4-BE49-F238E27FC236}">
                <a16:creationId xmlns:a16="http://schemas.microsoft.com/office/drawing/2014/main" id="{6459236E-F50A-B2F5-14BF-EE8A1845D8FF}"/>
              </a:ext>
            </a:extLst>
          </p:cNvPr>
          <p:cNvSpPr>
            <a:spLocks noGrp="1"/>
          </p:cNvSpPr>
          <p:nvPr>
            <p:ph idx="1"/>
          </p:nvPr>
        </p:nvSpPr>
        <p:spPr>
          <a:xfrm>
            <a:off x="457200" y="1343378"/>
            <a:ext cx="8229600" cy="4735689"/>
          </a:xfrm>
        </p:spPr>
        <p:txBody>
          <a:bodyPr>
            <a:normAutofit/>
          </a:bodyPr>
          <a:lstStyle/>
          <a:p>
            <a:r>
              <a:rPr lang="lv-LV" sz="2400" dirty="0"/>
              <a:t>Reklāmā par vielu un maisījumu, kas klasificēti kā bīstami, norāda </a:t>
            </a:r>
            <a:r>
              <a:rPr lang="lv-LV" sz="2400" strike="sngStrike" dirty="0">
                <a:solidFill>
                  <a:srgbClr val="FF0000"/>
                </a:solidFill>
              </a:rPr>
              <a:t>bīstamības klases vai bīstamības kategorijas </a:t>
            </a:r>
            <a:r>
              <a:rPr lang="lv-LV" sz="2400" dirty="0">
                <a:solidFill>
                  <a:srgbClr val="00B050"/>
                </a:solidFill>
              </a:rPr>
              <a:t>attiecīgās bīstamības piktogrammas, </a:t>
            </a:r>
            <a:r>
              <a:rPr lang="lv-LV" sz="2400" dirty="0" err="1">
                <a:solidFill>
                  <a:srgbClr val="00B050"/>
                </a:solidFill>
              </a:rPr>
              <a:t>signālvārdu</a:t>
            </a:r>
            <a:r>
              <a:rPr lang="lv-LV" sz="2400" dirty="0">
                <a:solidFill>
                  <a:srgbClr val="00B050"/>
                </a:solidFill>
              </a:rPr>
              <a:t>, bīstamības apzīmējumus un papildu EUH paziņojumus;</a:t>
            </a:r>
            <a:endParaRPr lang="lv-LV" sz="2400" baseline="30000" dirty="0">
              <a:solidFill>
                <a:srgbClr val="00B050"/>
              </a:solidFill>
            </a:endParaRPr>
          </a:p>
          <a:p>
            <a:r>
              <a:rPr lang="lv-LV" sz="2400" dirty="0"/>
              <a:t>Jebkurā reklāmā par vielu un maisījumu, kas paredzēti pārdošanai plašai sabiedrībai, papildus norāda </a:t>
            </a:r>
            <a:r>
              <a:rPr lang="lv-LV" sz="2400" b="1" dirty="0"/>
              <a:t>“vienmēr ievērojiet informāciju uz produkta etiķetes</a:t>
            </a:r>
            <a:r>
              <a:rPr lang="lv-LV" sz="2400" dirty="0"/>
              <a:t>”; </a:t>
            </a:r>
          </a:p>
          <a:p>
            <a:r>
              <a:rPr lang="lv-LV" sz="2400" dirty="0"/>
              <a:t>Ja vielas vai maisījumus laiž tirgū izmantojot </a:t>
            </a:r>
            <a:r>
              <a:rPr lang="lv-LV" sz="2400" dirty="0" err="1"/>
              <a:t>tālpārdošanu</a:t>
            </a:r>
            <a:r>
              <a:rPr lang="lv-LV" sz="2400" dirty="0"/>
              <a:t>, piedāvājumā skaidri un redzami jānorāda 17. pantā minētie marķējuma elementi.</a:t>
            </a:r>
          </a:p>
          <a:p>
            <a:pPr marL="0" indent="0">
              <a:buNone/>
            </a:pPr>
            <a:endParaRPr lang="lv-LV" sz="2400" dirty="0"/>
          </a:p>
          <a:p>
            <a:pPr marL="0" indent="0">
              <a:buNone/>
            </a:pPr>
            <a:r>
              <a:rPr lang="lv-LV" sz="1600" dirty="0"/>
              <a:t>CLP 48.pants (piemēro no 2026.gada 1.jūlija)</a:t>
            </a:r>
            <a:endParaRPr lang="en-US" sz="1600" dirty="0"/>
          </a:p>
        </p:txBody>
      </p:sp>
    </p:spTree>
    <p:extLst>
      <p:ext uri="{BB962C8B-B14F-4D97-AF65-F5344CB8AC3E}">
        <p14:creationId xmlns:p14="http://schemas.microsoft.com/office/powerpoint/2010/main" val="26026651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1981"/>
            <a:ext cx="8229600" cy="4518552"/>
          </a:xfrm>
        </p:spPr>
        <p:txBody>
          <a:bodyPr>
            <a:normAutofit/>
          </a:bodyPr>
          <a:lstStyle/>
          <a:p>
            <a:pPr marL="0" indent="0" algn="ctr">
              <a:spcBef>
                <a:spcPts val="0"/>
              </a:spcBef>
              <a:buNone/>
            </a:pPr>
            <a:endParaRPr lang="lv-LV" sz="1800">
              <a:solidFill>
                <a:schemeClr val="tx1">
                  <a:lumMod val="75000"/>
                </a:schemeClr>
              </a:solidFill>
            </a:endParaRPr>
          </a:p>
          <a:p>
            <a:pPr marL="0" indent="0" algn="just">
              <a:buNone/>
            </a:pPr>
            <a:r>
              <a:rPr lang="lv-LV" sz="2000">
                <a:solidFill>
                  <a:schemeClr val="tx1">
                    <a:lumMod val="75000"/>
                  </a:schemeClr>
                </a:solidFill>
              </a:rPr>
              <a:t>CLP regulas VI pielikuma 3.tabula - vielas, kam noteikta harmonizētā klasifikācija:</a:t>
            </a:r>
          </a:p>
          <a:p>
            <a:pPr marL="0" indent="0" algn="just">
              <a:buNone/>
            </a:pPr>
            <a:endParaRPr lang="lv-LV" sz="2000">
              <a:solidFill>
                <a:schemeClr val="tx1">
                  <a:lumMod val="75000"/>
                </a:schemeClr>
              </a:solidFill>
            </a:endParaRPr>
          </a:p>
          <a:p>
            <a:pPr marL="0" indent="0" algn="just">
              <a:lnSpc>
                <a:spcPct val="200000"/>
              </a:lnSpc>
              <a:buNone/>
            </a:pPr>
            <a:r>
              <a:rPr lang="lv-LV" sz="2000">
                <a:solidFill>
                  <a:schemeClr val="tx1">
                    <a:lumMod val="75000"/>
                  </a:schemeClr>
                </a:solidFill>
                <a:hlinkClick r:id="rId3"/>
              </a:rPr>
              <a:t>20 ATP – Komisijas deleģētā regula 2023/1435</a:t>
            </a:r>
            <a:r>
              <a:rPr lang="lv-LV" sz="2000">
                <a:solidFill>
                  <a:schemeClr val="tx1">
                    <a:lumMod val="75000"/>
                  </a:schemeClr>
                </a:solidFill>
              </a:rPr>
              <a:t> (no 2025.gada 1.februāra);</a:t>
            </a:r>
          </a:p>
          <a:p>
            <a:pPr marL="0" indent="0" algn="just">
              <a:lnSpc>
                <a:spcPct val="200000"/>
              </a:lnSpc>
              <a:buNone/>
            </a:pPr>
            <a:r>
              <a:rPr lang="lv-LV" sz="2000">
                <a:solidFill>
                  <a:schemeClr val="tx1">
                    <a:lumMod val="75000"/>
                  </a:schemeClr>
                </a:solidFill>
                <a:hlinkClick r:id="rId4"/>
              </a:rPr>
              <a:t>21 ATP - Komisijas deleģētā regula 2024/197</a:t>
            </a:r>
            <a:r>
              <a:rPr lang="lv-LV" sz="2000">
                <a:solidFill>
                  <a:schemeClr val="tx1">
                    <a:lumMod val="75000"/>
                  </a:schemeClr>
                </a:solidFill>
              </a:rPr>
              <a:t> (no 2025.gada 1.septembra);</a:t>
            </a:r>
          </a:p>
          <a:p>
            <a:pPr marL="0" indent="0" algn="just">
              <a:lnSpc>
                <a:spcPct val="200000"/>
              </a:lnSpc>
              <a:buNone/>
            </a:pPr>
            <a:r>
              <a:rPr lang="lv-LV" sz="2000">
                <a:solidFill>
                  <a:schemeClr val="tx1">
                    <a:lumMod val="75000"/>
                  </a:schemeClr>
                </a:solidFill>
                <a:hlinkClick r:id="rId5"/>
              </a:rPr>
              <a:t>22 ATP – Komisijas deleģētā regula 2024/2564 </a:t>
            </a:r>
            <a:r>
              <a:rPr lang="lv-LV" sz="2000">
                <a:solidFill>
                  <a:schemeClr val="tx1">
                    <a:lumMod val="75000"/>
                  </a:schemeClr>
                </a:solidFill>
              </a:rPr>
              <a:t>(no 2026.gada 1.maija).</a:t>
            </a:r>
          </a:p>
          <a:p>
            <a:pPr marL="0" indent="0" algn="ctr">
              <a:buNone/>
            </a:pPr>
            <a:endParaRPr lang="lv-LV" sz="2000">
              <a:solidFill>
                <a:schemeClr val="tx1">
                  <a:lumMod val="75000"/>
                </a:schemeClr>
              </a:solidFill>
            </a:endParaRPr>
          </a:p>
          <a:p>
            <a:pPr marL="0" indent="0" algn="ctr">
              <a:buNone/>
            </a:pPr>
            <a:endParaRPr lang="lv-LV" sz="2000" b="1">
              <a:solidFill>
                <a:schemeClr val="tx1">
                  <a:lumMod val="75000"/>
                </a:schemeClr>
              </a:solidFill>
            </a:endParaRPr>
          </a:p>
          <a:p>
            <a:pPr marL="0" indent="0">
              <a:buNone/>
            </a:pPr>
            <a:endParaRPr lang="lv-LV" sz="2000">
              <a:solidFill>
                <a:schemeClr val="tx1">
                  <a:lumMod val="75000"/>
                </a:schemeClr>
              </a:solidFill>
            </a:endParaRPr>
          </a:p>
          <a:p>
            <a:pPr marL="0" indent="0">
              <a:buNone/>
            </a:pPr>
            <a:endParaRPr lang="lv-LV">
              <a:solidFill>
                <a:schemeClr val="tx1">
                  <a:lumMod val="75000"/>
                </a:schemeClr>
              </a:solidFill>
            </a:endParaRPr>
          </a:p>
        </p:txBody>
      </p:sp>
      <p:sp>
        <p:nvSpPr>
          <p:cNvPr id="5" name="Title 1"/>
          <p:cNvSpPr>
            <a:spLocks noGrp="1"/>
          </p:cNvSpPr>
          <p:nvPr>
            <p:ph type="title"/>
          </p:nvPr>
        </p:nvSpPr>
        <p:spPr>
          <a:xfrm>
            <a:off x="457200" y="0"/>
            <a:ext cx="8229600" cy="1143000"/>
          </a:xfrm>
        </p:spPr>
        <p:txBody>
          <a:bodyPr>
            <a:normAutofit/>
          </a:bodyPr>
          <a:lstStyle/>
          <a:p>
            <a:r>
              <a:rPr lang="lv-LV" sz="3200">
                <a:solidFill>
                  <a:schemeClr val="bg1"/>
                </a:solidFill>
              </a:rPr>
              <a:t>HARMONIZĒTĀ VIELU KLASIFIKĀCIJA</a:t>
            </a:r>
          </a:p>
        </p:txBody>
      </p:sp>
      <p:sp>
        <p:nvSpPr>
          <p:cNvPr id="6" name="Slide Number Placeholder 5"/>
          <p:cNvSpPr>
            <a:spLocks noGrp="1"/>
          </p:cNvSpPr>
          <p:nvPr>
            <p:ph type="sldNum" sz="quarter" idx="12"/>
          </p:nvPr>
        </p:nvSpPr>
        <p:spPr/>
        <p:txBody>
          <a:bodyPr/>
          <a:lstStyle/>
          <a:p>
            <a:fld id="{8AAB1B8F-52AB-D04E-847A-594D877E5CDA}" type="slidenum">
              <a:rPr lang="en-US" smtClean="0"/>
              <a:pPr/>
              <a:t>11</a:t>
            </a:fld>
            <a:endParaRPr lang="en-US"/>
          </a:p>
        </p:txBody>
      </p:sp>
    </p:spTree>
    <p:extLst>
      <p:ext uri="{BB962C8B-B14F-4D97-AF65-F5344CB8AC3E}">
        <p14:creationId xmlns:p14="http://schemas.microsoft.com/office/powerpoint/2010/main" val="4799951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520" y="1313119"/>
            <a:ext cx="8798560" cy="5408355"/>
          </a:xfrm>
        </p:spPr>
        <p:txBody>
          <a:bodyPr>
            <a:normAutofit/>
          </a:bodyPr>
          <a:lstStyle/>
          <a:p>
            <a:pPr marL="0" indent="0" algn="ctr">
              <a:spcBef>
                <a:spcPts val="0"/>
              </a:spcBef>
              <a:buNone/>
            </a:pPr>
            <a:r>
              <a:rPr lang="lv-LV" sz="2400">
                <a:solidFill>
                  <a:schemeClr val="tx1">
                    <a:lumMod val="75000"/>
                  </a:schemeClr>
                </a:solidFill>
              </a:rPr>
              <a:t>CLP regulas 45.pantu un VIII pielikums</a:t>
            </a:r>
          </a:p>
          <a:p>
            <a:pPr marL="0" indent="0" algn="ctr">
              <a:spcBef>
                <a:spcPts val="0"/>
              </a:spcBef>
              <a:buNone/>
            </a:pPr>
            <a:endParaRPr lang="lv-LV" sz="2400">
              <a:solidFill>
                <a:schemeClr val="tx1">
                  <a:lumMod val="75000"/>
                </a:schemeClr>
              </a:solidFill>
            </a:endParaRPr>
          </a:p>
          <a:p>
            <a:pPr marL="0" indent="0">
              <a:spcAft>
                <a:spcPts val="1200"/>
              </a:spcAft>
              <a:buNone/>
            </a:pPr>
            <a:r>
              <a:rPr lang="lv-LV" sz="2400" u="sng">
                <a:solidFill>
                  <a:schemeClr val="tx1">
                    <a:lumMod val="75000"/>
                  </a:schemeClr>
                </a:solidFill>
              </a:rPr>
              <a:t>Tikai maisījumiem ar fizikālo bīstamību un bīstamību cilvēku veselībai</a:t>
            </a:r>
            <a:r>
              <a:rPr lang="lv-LV" sz="2400">
                <a:solidFill>
                  <a:schemeClr val="tx1">
                    <a:lumMod val="75000"/>
                  </a:schemeClr>
                </a:solidFill>
              </a:rPr>
              <a:t>:</a:t>
            </a:r>
          </a:p>
          <a:p>
            <a:pPr marL="0" indent="0">
              <a:spcAft>
                <a:spcPts val="1200"/>
              </a:spcAft>
              <a:buNone/>
            </a:pPr>
            <a:endParaRPr lang="lv-LV" sz="2400">
              <a:solidFill>
                <a:schemeClr val="tx1">
                  <a:lumMod val="75000"/>
                </a:schemeClr>
              </a:solidFill>
            </a:endParaRPr>
          </a:p>
          <a:p>
            <a:pPr>
              <a:spcAft>
                <a:spcPts val="1200"/>
              </a:spcAft>
              <a:buFont typeface="Arial" panose="020B0604020202020204" pitchFamily="34" charset="0"/>
              <a:buChar char="•"/>
            </a:pPr>
            <a:r>
              <a:rPr lang="lv-LV" sz="2000">
                <a:solidFill>
                  <a:schemeClr val="tx1">
                    <a:lumMod val="75000"/>
                  </a:schemeClr>
                </a:solidFill>
              </a:rPr>
              <a:t>no 2021. gada 1. janvāra: patērētāju un profesionālai lietošanai;</a:t>
            </a:r>
          </a:p>
          <a:p>
            <a:pPr>
              <a:spcAft>
                <a:spcPts val="1200"/>
              </a:spcAft>
              <a:buFont typeface="Arial" panose="020B0604020202020204" pitchFamily="34" charset="0"/>
              <a:buChar char="•"/>
            </a:pPr>
            <a:r>
              <a:rPr lang="lv-LV" sz="2000">
                <a:solidFill>
                  <a:schemeClr val="accent2"/>
                </a:solidFill>
              </a:rPr>
              <a:t>no 2024. gada 1. janvāra : tikai rūpnieciskai izmantošanai;</a:t>
            </a:r>
          </a:p>
          <a:p>
            <a:pPr>
              <a:spcAft>
                <a:spcPts val="1200"/>
              </a:spcAft>
              <a:buFont typeface="Arial" panose="020B0604020202020204" pitchFamily="34" charset="0"/>
              <a:buChar char="•"/>
            </a:pPr>
            <a:r>
              <a:rPr lang="lv-LV" sz="2000">
                <a:solidFill>
                  <a:srgbClr val="FF0000"/>
                </a:solidFill>
              </a:rPr>
              <a:t>2025 gada 1. janvāris : </a:t>
            </a:r>
            <a:r>
              <a:rPr lang="en-US" sz="2000">
                <a:solidFill>
                  <a:srgbClr val="FF0000"/>
                </a:solidFill>
              </a:rPr>
              <a:t>p</a:t>
            </a:r>
            <a:r>
              <a:rPr lang="lv-LV" sz="2000" err="1">
                <a:solidFill>
                  <a:srgbClr val="FF0000"/>
                </a:solidFill>
              </a:rPr>
              <a:t>ārejas</a:t>
            </a:r>
            <a:r>
              <a:rPr lang="lv-LV" sz="2000">
                <a:solidFill>
                  <a:srgbClr val="FF0000"/>
                </a:solidFill>
              </a:rPr>
              <a:t> perioda beigas.</a:t>
            </a:r>
          </a:p>
          <a:p>
            <a:pPr marL="0" indent="0">
              <a:spcAft>
                <a:spcPts val="1200"/>
              </a:spcAft>
              <a:buNone/>
            </a:pPr>
            <a:endParaRPr lang="lv-LV" sz="2000">
              <a:solidFill>
                <a:schemeClr val="tx1">
                  <a:lumMod val="75000"/>
                </a:schemeClr>
              </a:solidFill>
            </a:endParaRPr>
          </a:p>
          <a:p>
            <a:pPr marL="0" indent="0">
              <a:spcAft>
                <a:spcPts val="1200"/>
              </a:spcAft>
              <a:buNone/>
            </a:pPr>
            <a:endParaRPr lang="lv-LV" sz="2000">
              <a:solidFill>
                <a:schemeClr val="tx1">
                  <a:lumMod val="75000"/>
                </a:schemeClr>
              </a:solidFill>
            </a:endParaRPr>
          </a:p>
        </p:txBody>
      </p:sp>
      <p:sp>
        <p:nvSpPr>
          <p:cNvPr id="5" name="Title 1"/>
          <p:cNvSpPr>
            <a:spLocks noGrp="1"/>
          </p:cNvSpPr>
          <p:nvPr>
            <p:ph type="title"/>
          </p:nvPr>
        </p:nvSpPr>
        <p:spPr>
          <a:xfrm>
            <a:off x="457200" y="0"/>
            <a:ext cx="8229600" cy="1143000"/>
          </a:xfrm>
        </p:spPr>
        <p:txBody>
          <a:bodyPr/>
          <a:lstStyle/>
          <a:p>
            <a:r>
              <a:rPr lang="lv-LV" sz="3200" cap="all">
                <a:solidFill>
                  <a:srgbClr val="FFFFFF"/>
                </a:solidFill>
              </a:rPr>
              <a:t>UFI </a:t>
            </a:r>
            <a:r>
              <a:rPr lang="lv-LV" sz="3200">
                <a:solidFill>
                  <a:srgbClr val="FFFFFF"/>
                </a:solidFill>
              </a:rPr>
              <a:t>un</a:t>
            </a:r>
            <a:r>
              <a:rPr lang="lv-LV" sz="3200" cap="all">
                <a:solidFill>
                  <a:srgbClr val="FFFFFF"/>
                </a:solidFill>
              </a:rPr>
              <a:t> PCN</a:t>
            </a:r>
            <a:endParaRPr lang="lv-LV"/>
          </a:p>
        </p:txBody>
      </p:sp>
      <p:sp>
        <p:nvSpPr>
          <p:cNvPr id="6" name="Slide Number Placeholder 5"/>
          <p:cNvSpPr>
            <a:spLocks noGrp="1"/>
          </p:cNvSpPr>
          <p:nvPr>
            <p:ph type="sldNum" sz="quarter" idx="12"/>
          </p:nvPr>
        </p:nvSpPr>
        <p:spPr/>
        <p:txBody>
          <a:bodyPr/>
          <a:lstStyle/>
          <a:p>
            <a:fld id="{8AAB1B8F-52AB-D04E-847A-594D877E5CDA}" type="slidenum">
              <a:rPr lang="en-US" smtClean="0">
                <a:solidFill>
                  <a:srgbClr val="0D4A87">
                    <a:tint val="75000"/>
                  </a:srgbClr>
                </a:solidFill>
              </a:rPr>
              <a:pPr/>
              <a:t>12</a:t>
            </a:fld>
            <a:endParaRPr lang="en-US">
              <a:solidFill>
                <a:srgbClr val="0D4A87">
                  <a:tint val="75000"/>
                </a:srgbClr>
              </a:solidFill>
            </a:endParaRPr>
          </a:p>
        </p:txBody>
      </p:sp>
    </p:spTree>
    <p:extLst>
      <p:ext uri="{BB962C8B-B14F-4D97-AF65-F5344CB8AC3E}">
        <p14:creationId xmlns:p14="http://schemas.microsoft.com/office/powerpoint/2010/main" val="39587561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0"/>
            <a:ext cx="8229600" cy="1143000"/>
          </a:xfrm>
        </p:spPr>
        <p:txBody>
          <a:bodyPr/>
          <a:lstStyle/>
          <a:p>
            <a:r>
              <a:rPr lang="lv-LV" sz="3200">
                <a:solidFill>
                  <a:srgbClr val="FFFFFF"/>
                </a:solidFill>
              </a:rPr>
              <a:t>REACH REGULAS AKTUALITĀTES</a:t>
            </a:r>
            <a:endParaRPr lang="lv-LV"/>
          </a:p>
        </p:txBody>
      </p:sp>
      <p:sp>
        <p:nvSpPr>
          <p:cNvPr id="2" name="Content Placeholder 1">
            <a:extLst>
              <a:ext uri="{FF2B5EF4-FFF2-40B4-BE49-F238E27FC236}">
                <a16:creationId xmlns:a16="http://schemas.microsoft.com/office/drawing/2014/main" id="{2575DD39-3D84-AC6F-24D5-C2909A661415}"/>
              </a:ext>
            </a:extLst>
          </p:cNvPr>
          <p:cNvSpPr>
            <a:spLocks noGrp="1"/>
          </p:cNvSpPr>
          <p:nvPr>
            <p:ph idx="1"/>
          </p:nvPr>
        </p:nvSpPr>
        <p:spPr>
          <a:xfrm>
            <a:off x="457200" y="1794511"/>
            <a:ext cx="8229600" cy="3737610"/>
          </a:xfrm>
        </p:spPr>
        <p:txBody>
          <a:bodyPr>
            <a:normAutofit/>
          </a:bodyPr>
          <a:lstStyle/>
          <a:p>
            <a:r>
              <a:rPr lang="lv-LV" sz="2400" dirty="0"/>
              <a:t>REACH XVII pielikums, 78.ieraksts </a:t>
            </a:r>
            <a:r>
              <a:rPr lang="lv-LV" sz="2400" dirty="0" err="1"/>
              <a:t>Mikroplastmasas</a:t>
            </a:r>
            <a:r>
              <a:rPr lang="lv-LV" sz="2400" dirty="0"/>
              <a:t> ierobežojums – </a:t>
            </a:r>
            <a:r>
              <a:rPr lang="en-US" sz="2400" dirty="0">
                <a:hlinkClick r:id="rId3"/>
              </a:rPr>
              <a:t>KOMISIJAS REGULA (ES) 2023/2055</a:t>
            </a:r>
            <a:endParaRPr lang="lv-LV" sz="2400" dirty="0"/>
          </a:p>
          <a:p>
            <a:pPr marL="0" indent="0">
              <a:spcAft>
                <a:spcPts val="1800"/>
              </a:spcAft>
              <a:buNone/>
            </a:pPr>
            <a:r>
              <a:rPr lang="lv-LV" sz="2400" dirty="0"/>
              <a:t>	</a:t>
            </a:r>
            <a:r>
              <a:rPr lang="lv-LV" sz="2000" dirty="0">
                <a:hlinkClick r:id="rId4"/>
              </a:rPr>
              <a:t>https://echa.europa.eu/lv/hot-topics/microplastics</a:t>
            </a:r>
            <a:endParaRPr lang="lv-LV" sz="2000" dirty="0"/>
          </a:p>
          <a:p>
            <a:pPr marL="0" indent="0">
              <a:buNone/>
            </a:pPr>
            <a:endParaRPr lang="lv-LV" sz="2400" dirty="0"/>
          </a:p>
          <a:p>
            <a:r>
              <a:rPr lang="lv-LV" sz="2400" dirty="0"/>
              <a:t>PFAS ierobežojumi ugunsdzēsības putās</a:t>
            </a:r>
          </a:p>
          <a:p>
            <a:pPr marL="0" indent="0">
              <a:buNone/>
            </a:pPr>
            <a:r>
              <a:rPr lang="lv-LV" sz="2400" dirty="0"/>
              <a:t>	</a:t>
            </a:r>
            <a:r>
              <a:rPr lang="lv-LV" sz="2000" dirty="0">
                <a:hlinkClick r:id="rId5"/>
              </a:rPr>
              <a:t>https://echa.europa.eu/lv/hot-topics/perfluoroalkyl-chemicals-pfas</a:t>
            </a:r>
            <a:endParaRPr lang="lv-LV" sz="2000" dirty="0"/>
          </a:p>
          <a:p>
            <a:pPr marL="0" indent="0">
              <a:buNone/>
            </a:pPr>
            <a:endParaRPr lang="lv-LV" sz="2400" dirty="0"/>
          </a:p>
          <a:p>
            <a:pPr marL="0" indent="0">
              <a:buNone/>
            </a:pPr>
            <a:endParaRPr lang="en-US" sz="2400" dirty="0"/>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AAB1B8F-52AB-D04E-847A-594D877E5CDA}" type="slidenum">
              <a:rPr kumimoji="0" lang="en-US" sz="1200" b="0" i="0" u="none" strike="noStrike" kern="1200" cap="none" spc="0" normalizeH="0" baseline="0" noProof="0" smtClean="0">
                <a:ln>
                  <a:noFill/>
                </a:ln>
                <a:solidFill>
                  <a:srgbClr val="0D4A87">
                    <a:tint val="75000"/>
                  </a:srgb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D4A87">
                  <a:tint val="75000"/>
                </a:srgbClr>
              </a:solidFill>
              <a:effectLst/>
              <a:uLnTx/>
              <a:uFillTx/>
              <a:latin typeface="Calibri"/>
              <a:ea typeface="+mn-ea"/>
              <a:cs typeface="+mn-cs"/>
            </a:endParaRPr>
          </a:p>
        </p:txBody>
      </p:sp>
    </p:spTree>
    <p:extLst>
      <p:ext uri="{BB962C8B-B14F-4D97-AF65-F5344CB8AC3E}">
        <p14:creationId xmlns:p14="http://schemas.microsoft.com/office/powerpoint/2010/main" val="23337246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20E40-E517-E55C-FBC2-343BB6C6BC17}"/>
              </a:ext>
            </a:extLst>
          </p:cNvPr>
          <p:cNvSpPr>
            <a:spLocks noGrp="1"/>
          </p:cNvSpPr>
          <p:nvPr>
            <p:ph type="title"/>
          </p:nvPr>
        </p:nvSpPr>
        <p:spPr>
          <a:xfrm>
            <a:off x="457200" y="0"/>
            <a:ext cx="8229600" cy="1143000"/>
          </a:xfrm>
        </p:spPr>
        <p:txBody>
          <a:bodyPr>
            <a:normAutofit/>
          </a:bodyPr>
          <a:lstStyle/>
          <a:p>
            <a:r>
              <a:rPr lang="lv-LV" sz="3200">
                <a:solidFill>
                  <a:schemeClr val="bg1"/>
                </a:solidFill>
              </a:rPr>
              <a:t>MIKROPLASTMAS IEROBEŽOJUMS</a:t>
            </a:r>
            <a:endParaRPr lang="en-US" sz="3200">
              <a:solidFill>
                <a:schemeClr val="bg1"/>
              </a:solidFill>
            </a:endParaRPr>
          </a:p>
        </p:txBody>
      </p:sp>
      <p:sp>
        <p:nvSpPr>
          <p:cNvPr id="3" name="Content Placeholder 2">
            <a:extLst>
              <a:ext uri="{FF2B5EF4-FFF2-40B4-BE49-F238E27FC236}">
                <a16:creationId xmlns:a16="http://schemas.microsoft.com/office/drawing/2014/main" id="{B4DCD2DB-16F2-0D0A-EFEF-D7A890C7C18A}"/>
              </a:ext>
            </a:extLst>
          </p:cNvPr>
          <p:cNvSpPr>
            <a:spLocks noGrp="1"/>
          </p:cNvSpPr>
          <p:nvPr>
            <p:ph idx="1"/>
          </p:nvPr>
        </p:nvSpPr>
        <p:spPr>
          <a:xfrm>
            <a:off x="270933" y="1332089"/>
            <a:ext cx="8602133" cy="5305777"/>
          </a:xfrm>
        </p:spPr>
        <p:txBody>
          <a:bodyPr>
            <a:noAutofit/>
          </a:bodyPr>
          <a:lstStyle/>
          <a:p>
            <a:pPr marL="0" indent="0">
              <a:buNone/>
            </a:pPr>
            <a:r>
              <a:rPr lang="lv-LV" sz="2400" b="1" err="1"/>
              <a:t>Mikroplastmasa</a:t>
            </a:r>
            <a:r>
              <a:rPr lang="lv-LV" sz="2400"/>
              <a:t> – sintētiskas, cietas polimēru daļiņas/šķiedras</a:t>
            </a:r>
          </a:p>
          <a:p>
            <a:pPr marL="742950" lvl="1" indent="-285750">
              <a:buFont typeface="Arial" panose="020B0604020202020204" pitchFamily="34" charset="0"/>
              <a:buChar char="•"/>
            </a:pPr>
            <a:r>
              <a:rPr lang="lv-LV" sz="2400"/>
              <a:t>daļiņu izmērs</a:t>
            </a:r>
            <a:r>
              <a:rPr lang="lv-LV" sz="2400" b="1"/>
              <a:t> ≤ 5 mm</a:t>
            </a:r>
            <a:r>
              <a:rPr lang="lv-LV" sz="2400"/>
              <a:t> jebkurā dimensijā;</a:t>
            </a:r>
          </a:p>
          <a:p>
            <a:pPr lvl="1">
              <a:buFont typeface="Arial" panose="020B0604020202020204" pitchFamily="34" charset="0"/>
              <a:buChar char="•"/>
            </a:pPr>
            <a:r>
              <a:rPr lang="lv-LV" sz="2400"/>
              <a:t>šķiedras garums </a:t>
            </a:r>
            <a:r>
              <a:rPr lang="lv-LV" sz="2400" b="1"/>
              <a:t>≤ 15 mm,</a:t>
            </a:r>
            <a:r>
              <a:rPr lang="lv-LV" sz="2400"/>
              <a:t> kur garuma attiecība pret diametru ir lielāka par 3;</a:t>
            </a:r>
          </a:p>
          <a:p>
            <a:pPr marL="742950" lvl="1" indent="-285750">
              <a:buFont typeface="Arial" panose="020B0604020202020204" pitchFamily="34" charset="0"/>
              <a:buChar char="•"/>
            </a:pPr>
            <a:r>
              <a:rPr lang="lv-LV" sz="2400"/>
              <a:t>nešķīstošas (šķīdība ūdenī &lt; 2 g/L);</a:t>
            </a:r>
          </a:p>
          <a:p>
            <a:pPr marL="742950" lvl="1" indent="-285750">
              <a:buFont typeface="Arial" panose="020B0604020202020204" pitchFamily="34" charset="0"/>
              <a:buChar char="•"/>
            </a:pPr>
            <a:r>
              <a:rPr lang="lv-LV" sz="2400"/>
              <a:t>n</a:t>
            </a:r>
            <a:r>
              <a:rPr lang="en-US" sz="2400" err="1"/>
              <a:t>otur</a:t>
            </a:r>
            <a:r>
              <a:rPr lang="lv-LV" sz="2400" err="1"/>
              <a:t>īgas</a:t>
            </a:r>
            <a:r>
              <a:rPr lang="lv-LV" sz="2400"/>
              <a:t> pret bioloģisko noārdīšanos.</a:t>
            </a:r>
          </a:p>
          <a:p>
            <a:pPr marL="457200" lvl="1" indent="0">
              <a:buNone/>
            </a:pPr>
            <a:endParaRPr lang="lv-LV" sz="2400"/>
          </a:p>
          <a:p>
            <a:pPr marL="0" indent="0">
              <a:buNone/>
            </a:pPr>
            <a:r>
              <a:rPr lang="lv-LV" sz="2400"/>
              <a:t>Aizliegums laist tirgū, ja MP ≥ 0,01 % no produkta masas!</a:t>
            </a:r>
          </a:p>
          <a:p>
            <a:pPr marL="0" indent="0">
              <a:buNone/>
            </a:pPr>
            <a:endParaRPr lang="lv-LV" sz="2400"/>
          </a:p>
          <a:p>
            <a:pPr marL="0" indent="0">
              <a:buNone/>
            </a:pPr>
            <a:r>
              <a:rPr lang="lv-LV" sz="2400" b="1"/>
              <a:t>Nepiemēro:</a:t>
            </a:r>
            <a:endParaRPr lang="lv-LV" sz="2400"/>
          </a:p>
          <a:p>
            <a:pPr>
              <a:buFont typeface="Arial" panose="020B0604020202020204" pitchFamily="34" charset="0"/>
              <a:buChar char="•"/>
            </a:pPr>
            <a:r>
              <a:rPr lang="lv-LV" sz="2400"/>
              <a:t>bioloģiski noārdāmām vai šķīstošām polimēru daļiņām</a:t>
            </a:r>
          </a:p>
          <a:p>
            <a:pPr>
              <a:buFont typeface="Arial" panose="020B0604020202020204" pitchFamily="34" charset="0"/>
              <a:buChar char="•"/>
            </a:pPr>
            <a:r>
              <a:rPr lang="lv-LV" sz="2400"/>
              <a:t>MP izmantošanai rūpnieciskos objektos</a:t>
            </a:r>
          </a:p>
        </p:txBody>
      </p:sp>
      <p:sp>
        <p:nvSpPr>
          <p:cNvPr id="4" name="Slide Number Placeholder 3">
            <a:extLst>
              <a:ext uri="{FF2B5EF4-FFF2-40B4-BE49-F238E27FC236}">
                <a16:creationId xmlns:a16="http://schemas.microsoft.com/office/drawing/2014/main" id="{2D5E0562-864C-CC49-D81E-771290B538FD}"/>
              </a:ext>
            </a:extLst>
          </p:cNvPr>
          <p:cNvSpPr>
            <a:spLocks noGrp="1"/>
          </p:cNvSpPr>
          <p:nvPr>
            <p:ph type="sldNum" sz="quarter" idx="12"/>
          </p:nvPr>
        </p:nvSpPr>
        <p:spPr/>
        <p:txBody>
          <a:bodyPr/>
          <a:lstStyle/>
          <a:p>
            <a:fld id="{8AAB1B8F-52AB-D04E-847A-594D877E5CDA}" type="slidenum">
              <a:rPr lang="en-US" smtClean="0"/>
              <a:pPr/>
              <a:t>14</a:t>
            </a:fld>
            <a:endParaRPr lang="en-US"/>
          </a:p>
        </p:txBody>
      </p:sp>
    </p:spTree>
    <p:extLst>
      <p:ext uri="{BB962C8B-B14F-4D97-AF65-F5344CB8AC3E}">
        <p14:creationId xmlns:p14="http://schemas.microsoft.com/office/powerpoint/2010/main" val="34466943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5EAE4-AE43-A498-631F-9FAF28DA05AA}"/>
              </a:ext>
            </a:extLst>
          </p:cNvPr>
          <p:cNvSpPr>
            <a:spLocks noGrp="1"/>
          </p:cNvSpPr>
          <p:nvPr>
            <p:ph type="title"/>
          </p:nvPr>
        </p:nvSpPr>
        <p:spPr>
          <a:xfrm>
            <a:off x="457200" y="0"/>
            <a:ext cx="8229600" cy="1143000"/>
          </a:xfrm>
        </p:spPr>
        <p:txBody>
          <a:bodyPr>
            <a:normAutofit/>
          </a:bodyPr>
          <a:lstStyle/>
          <a:p>
            <a:r>
              <a:rPr lang="lv-LV" sz="3200">
                <a:solidFill>
                  <a:schemeClr val="bg1"/>
                </a:solidFill>
              </a:rPr>
              <a:t>IEROBEŽOJUMA PIEMĒROŠANA</a:t>
            </a:r>
            <a:endParaRPr lang="en-US" sz="3200">
              <a:solidFill>
                <a:schemeClr val="bg1"/>
              </a:solidFill>
            </a:endParaRPr>
          </a:p>
        </p:txBody>
      </p:sp>
      <p:sp>
        <p:nvSpPr>
          <p:cNvPr id="4" name="Slide Number Placeholder 3">
            <a:extLst>
              <a:ext uri="{FF2B5EF4-FFF2-40B4-BE49-F238E27FC236}">
                <a16:creationId xmlns:a16="http://schemas.microsoft.com/office/drawing/2014/main" id="{FB1F753E-6F85-39F9-78BE-275072CAE441}"/>
              </a:ext>
            </a:extLst>
          </p:cNvPr>
          <p:cNvSpPr>
            <a:spLocks noGrp="1"/>
          </p:cNvSpPr>
          <p:nvPr>
            <p:ph type="sldNum" sz="quarter" idx="12"/>
          </p:nvPr>
        </p:nvSpPr>
        <p:spPr/>
        <p:txBody>
          <a:bodyPr/>
          <a:lstStyle/>
          <a:p>
            <a:fld id="{8AAB1B8F-52AB-D04E-847A-594D877E5CDA}" type="slidenum">
              <a:rPr lang="en-US" smtClean="0"/>
              <a:pPr/>
              <a:t>15</a:t>
            </a:fld>
            <a:endParaRPr lang="en-US"/>
          </a:p>
        </p:txBody>
      </p:sp>
      <p:sp>
        <p:nvSpPr>
          <p:cNvPr id="15" name="Content Placeholder 14">
            <a:extLst>
              <a:ext uri="{FF2B5EF4-FFF2-40B4-BE49-F238E27FC236}">
                <a16:creationId xmlns:a16="http://schemas.microsoft.com/office/drawing/2014/main" id="{58DEA879-3DB4-EE1F-9C5E-5AFBD2305A04}"/>
              </a:ext>
            </a:extLst>
          </p:cNvPr>
          <p:cNvSpPr>
            <a:spLocks noGrp="1"/>
          </p:cNvSpPr>
          <p:nvPr>
            <p:ph idx="1"/>
          </p:nvPr>
        </p:nvSpPr>
        <p:spPr>
          <a:xfrm>
            <a:off x="304800" y="1390040"/>
            <a:ext cx="8534400" cy="4873108"/>
          </a:xfrm>
        </p:spPr>
        <p:txBody>
          <a:bodyPr>
            <a:normAutofit/>
          </a:bodyPr>
          <a:lstStyle/>
          <a:p>
            <a:pPr marL="457200" indent="-457200">
              <a:buFont typeface="+mj-lt"/>
              <a:buAutoNum type="arabicPeriod"/>
            </a:pPr>
            <a:r>
              <a:rPr lang="lv-LV" sz="2200" dirty="0"/>
              <a:t>Kosmētikas līdzekļos - atšķirīgi pārejas periodi (dekoratīvai kosmētikai sākot ar 2031.gada 17.oktobri marķējumā norāda «šis produkts satur </a:t>
            </a:r>
            <a:r>
              <a:rPr lang="lv-LV" sz="2200" dirty="0" err="1"/>
              <a:t>mikroplastmasu</a:t>
            </a:r>
            <a:r>
              <a:rPr lang="lv-LV" sz="2200" dirty="0"/>
              <a:t>»);</a:t>
            </a:r>
          </a:p>
          <a:p>
            <a:pPr marL="0" indent="0">
              <a:buNone/>
            </a:pPr>
            <a:r>
              <a:rPr lang="lv-LV" sz="2200" dirty="0"/>
              <a:t>2. 	Mikrodaļiņām, kas paredzētas smaržvielu iekapsulēšanai – no 	2029.gada 17.oktobra;</a:t>
            </a:r>
          </a:p>
          <a:p>
            <a:pPr marL="0" indent="0">
              <a:buNone/>
            </a:pPr>
            <a:r>
              <a:rPr lang="lv-LV" sz="2200" dirty="0"/>
              <a:t>3.	 Mazgāšanas līdzekļiem (vaski, pulēšanas līdzekļi, gaisa 	atsvaidzinātāji) -  no 2028. gada 17. oktobra;</a:t>
            </a:r>
          </a:p>
          <a:p>
            <a:pPr marL="0" indent="0">
              <a:buNone/>
            </a:pPr>
            <a:r>
              <a:rPr lang="lv-LV" sz="2200" dirty="0"/>
              <a:t>4. 	Mēslošanas līdzekļos, lauksaimniecības un dārzkopības produktos - 	no 2028. gada 17. oktobra;</a:t>
            </a:r>
          </a:p>
          <a:p>
            <a:pPr marL="0" indent="0">
              <a:buNone/>
            </a:pPr>
            <a:r>
              <a:rPr lang="lv-LV" sz="2200" dirty="0"/>
              <a:t>5. 	Granulētais pildmateriāls sintētiskajiem sporta laukumiem - no 	2031. gada 17. oktobra</a:t>
            </a:r>
          </a:p>
          <a:p>
            <a:endParaRPr lang="en-US" sz="2200" dirty="0"/>
          </a:p>
        </p:txBody>
      </p:sp>
    </p:spTree>
    <p:extLst>
      <p:ext uri="{BB962C8B-B14F-4D97-AF65-F5344CB8AC3E}">
        <p14:creationId xmlns:p14="http://schemas.microsoft.com/office/powerpoint/2010/main" val="40931667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E7195-4150-D180-40D9-C76602B6831B}"/>
              </a:ext>
            </a:extLst>
          </p:cNvPr>
          <p:cNvSpPr>
            <a:spLocks noGrp="1"/>
          </p:cNvSpPr>
          <p:nvPr>
            <p:ph type="title"/>
          </p:nvPr>
        </p:nvSpPr>
        <p:spPr>
          <a:xfrm>
            <a:off x="457200" y="0"/>
            <a:ext cx="8229600" cy="1143000"/>
          </a:xfrm>
        </p:spPr>
        <p:txBody>
          <a:bodyPr>
            <a:normAutofit/>
          </a:bodyPr>
          <a:lstStyle/>
          <a:p>
            <a:r>
              <a:rPr lang="lv-LV" sz="3200" cap="small">
                <a:solidFill>
                  <a:schemeClr val="bg1"/>
                </a:solidFill>
              </a:rPr>
              <a:t>ZIŅOŠANAS PRASĪBAS</a:t>
            </a:r>
            <a:endParaRPr lang="en-US" sz="3200" cap="small">
              <a:solidFill>
                <a:schemeClr val="bg1"/>
              </a:solidFill>
            </a:endParaRPr>
          </a:p>
        </p:txBody>
      </p:sp>
      <p:sp>
        <p:nvSpPr>
          <p:cNvPr id="3" name="Content Placeholder 2">
            <a:extLst>
              <a:ext uri="{FF2B5EF4-FFF2-40B4-BE49-F238E27FC236}">
                <a16:creationId xmlns:a16="http://schemas.microsoft.com/office/drawing/2014/main" id="{578579AF-B785-1D92-A252-C6F0A0281D7C}"/>
              </a:ext>
            </a:extLst>
          </p:cNvPr>
          <p:cNvSpPr>
            <a:spLocks noGrp="1"/>
          </p:cNvSpPr>
          <p:nvPr>
            <p:ph idx="1"/>
          </p:nvPr>
        </p:nvSpPr>
        <p:spPr>
          <a:xfrm>
            <a:off x="457200" y="1298222"/>
            <a:ext cx="8229600" cy="4827941"/>
          </a:xfrm>
        </p:spPr>
        <p:txBody>
          <a:bodyPr>
            <a:normAutofit/>
          </a:bodyPr>
          <a:lstStyle/>
          <a:p>
            <a:pPr marL="0" indent="0" algn="just">
              <a:buNone/>
            </a:pPr>
            <a:r>
              <a:rPr lang="lv-LV" sz="2400" dirty="0"/>
              <a:t>Sākot </a:t>
            </a:r>
            <a:r>
              <a:rPr lang="en-US" sz="2400" dirty="0"/>
              <a:t>no</a:t>
            </a:r>
            <a:r>
              <a:rPr lang="lv-LV" sz="2400" dirty="0"/>
              <a:t> 2026.gad</a:t>
            </a:r>
            <a:r>
              <a:rPr lang="en-US" sz="2400" dirty="0"/>
              <a:t>a</a:t>
            </a:r>
            <a:r>
              <a:rPr lang="lv-LV" sz="2400" dirty="0"/>
              <a:t> ražotājiem, importētājiem un rūpnieciskiem pakārtotiem lietotājiem prasība sniegt pārskatus Eiropas Ķīmisko vielu aģentūrai:</a:t>
            </a:r>
          </a:p>
          <a:p>
            <a:pPr>
              <a:lnSpc>
                <a:spcPct val="150000"/>
              </a:lnSpc>
            </a:pPr>
            <a:r>
              <a:rPr lang="lv-LV" sz="2400" dirty="0"/>
              <a:t>par </a:t>
            </a:r>
            <a:r>
              <a:rPr lang="lv-LV" sz="2400" dirty="0" err="1"/>
              <a:t>galalietojumiem</a:t>
            </a:r>
            <a:r>
              <a:rPr lang="lv-LV" sz="2400" dirty="0"/>
              <a:t>, kādos MP laista tirgū;</a:t>
            </a:r>
          </a:p>
          <a:p>
            <a:pPr>
              <a:lnSpc>
                <a:spcPct val="150000"/>
              </a:lnSpc>
            </a:pPr>
            <a:r>
              <a:rPr lang="lv-LV" sz="2400" dirty="0"/>
              <a:t>iekļaujot informāciju par MP identitāti (piem., PET, PP, PE, PMMA u.t.t.) katrā </a:t>
            </a:r>
            <a:r>
              <a:rPr lang="lv-LV" sz="2400" dirty="0" err="1"/>
              <a:t>galalietojumā</a:t>
            </a:r>
            <a:r>
              <a:rPr lang="lv-LV" sz="2400" dirty="0"/>
              <a:t>;</a:t>
            </a:r>
          </a:p>
          <a:p>
            <a:pPr>
              <a:lnSpc>
                <a:spcPct val="150000"/>
              </a:lnSpc>
            </a:pPr>
            <a:r>
              <a:rPr lang="lv-LV" sz="2400" dirty="0"/>
              <a:t>iekļaut informāciju par aprēķinātajām emisijām ražošanas, lietošanas un transportēšanas laikā.</a:t>
            </a:r>
          </a:p>
          <a:p>
            <a:pPr marL="0" indent="0">
              <a:buNone/>
            </a:pPr>
            <a:endParaRPr lang="lv-LV" sz="2400" dirty="0"/>
          </a:p>
          <a:p>
            <a:endParaRPr lang="lv-LV" sz="2400" dirty="0"/>
          </a:p>
          <a:p>
            <a:endParaRPr lang="en-US" sz="2400" dirty="0"/>
          </a:p>
        </p:txBody>
      </p:sp>
      <p:sp>
        <p:nvSpPr>
          <p:cNvPr id="4" name="Slide Number Placeholder 3">
            <a:extLst>
              <a:ext uri="{FF2B5EF4-FFF2-40B4-BE49-F238E27FC236}">
                <a16:creationId xmlns:a16="http://schemas.microsoft.com/office/drawing/2014/main" id="{0FEA627C-9163-4E8E-31B2-663E296EE507}"/>
              </a:ext>
            </a:extLst>
          </p:cNvPr>
          <p:cNvSpPr>
            <a:spLocks noGrp="1"/>
          </p:cNvSpPr>
          <p:nvPr>
            <p:ph type="sldNum" sz="quarter" idx="12"/>
          </p:nvPr>
        </p:nvSpPr>
        <p:spPr/>
        <p:txBody>
          <a:bodyPr/>
          <a:lstStyle/>
          <a:p>
            <a:fld id="{8AAB1B8F-52AB-D04E-847A-594D877E5CDA}" type="slidenum">
              <a:rPr lang="en-US" smtClean="0"/>
              <a:pPr/>
              <a:t>16</a:t>
            </a:fld>
            <a:endParaRPr lang="en-US"/>
          </a:p>
        </p:txBody>
      </p:sp>
    </p:spTree>
    <p:extLst>
      <p:ext uri="{BB962C8B-B14F-4D97-AF65-F5344CB8AC3E}">
        <p14:creationId xmlns:p14="http://schemas.microsoft.com/office/powerpoint/2010/main" val="14336277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0" y="1224915"/>
            <a:ext cx="8974667" cy="5266195"/>
          </a:xfrm>
        </p:spPr>
        <p:txBody>
          <a:bodyPr lIns="0" anchor="t" anchorCtr="0">
            <a:noAutofit/>
          </a:bodyPr>
          <a:lstStyle/>
          <a:p>
            <a:pPr marL="274320" lvl="2" algn="l"/>
            <a:r>
              <a:rPr lang="lv-LV" sz="2200" b="1" dirty="0">
                <a:solidFill>
                  <a:srgbClr val="0D4A87"/>
                </a:solidFill>
              </a:rPr>
              <a:t>Ierobežojuma izstrādē:</a:t>
            </a:r>
          </a:p>
          <a:p>
            <a:pPr marL="640080" lvl="3" indent="-342900" algn="l">
              <a:buFont typeface="Arial" panose="020B0604020202020204" pitchFamily="34" charset="0"/>
              <a:buChar char="•"/>
            </a:pPr>
            <a:r>
              <a:rPr lang="lv-LV" sz="2200" dirty="0">
                <a:solidFill>
                  <a:srgbClr val="0D4A87"/>
                </a:solidFill>
              </a:rPr>
              <a:t>Visaptverošs ierobežojums PFAS lietošanai ugunsdzēsības putās.</a:t>
            </a:r>
          </a:p>
          <a:p>
            <a:pPr marL="274320" lvl="1" algn="just"/>
            <a:r>
              <a:rPr lang="lv-LV" sz="2200" b="1" dirty="0">
                <a:solidFill>
                  <a:srgbClr val="0D4A87"/>
                </a:solidFill>
              </a:rPr>
              <a:t>REACH spēkā esošie ierobežojumi</a:t>
            </a:r>
            <a:endParaRPr lang="lv-LV" sz="2200" dirty="0">
              <a:solidFill>
                <a:srgbClr val="0D4A87"/>
              </a:solidFill>
            </a:endParaRPr>
          </a:p>
          <a:p>
            <a:pPr marL="640080" lvl="2" indent="-342900" algn="l">
              <a:buFont typeface="Arial" panose="020B0604020202020204" pitchFamily="34" charset="0"/>
              <a:buChar char="•"/>
            </a:pPr>
            <a:r>
              <a:rPr lang="lv-LV" sz="2200" dirty="0" err="1">
                <a:solidFill>
                  <a:srgbClr val="0D4A87"/>
                </a:solidFill>
              </a:rPr>
              <a:t>Perfluorkarbonskābes</a:t>
            </a:r>
            <a:r>
              <a:rPr lang="lv-LV" sz="2200" dirty="0">
                <a:solidFill>
                  <a:srgbClr val="0D4A87"/>
                </a:solidFill>
              </a:rPr>
              <a:t> (C8-C14 PFCA), (REACH XVII 66.ieraksts) – no 2025.g. 4.jūlija ;</a:t>
            </a:r>
          </a:p>
          <a:p>
            <a:pPr marL="640080" lvl="2" indent="-342900" algn="l">
              <a:buFont typeface="Arial" panose="020B0604020202020204" pitchFamily="34" charset="0"/>
              <a:buChar char="•"/>
            </a:pPr>
            <a:r>
              <a:rPr lang="lv-LV" sz="2200" dirty="0" err="1">
                <a:solidFill>
                  <a:srgbClr val="0D4A87"/>
                </a:solidFill>
              </a:rPr>
              <a:t>Undekafluorheksānskābe</a:t>
            </a:r>
            <a:r>
              <a:rPr lang="lv-LV" sz="2200" dirty="0">
                <a:solidFill>
                  <a:srgbClr val="0D4A87"/>
                </a:solidFill>
              </a:rPr>
              <a:t> (</a:t>
            </a:r>
            <a:r>
              <a:rPr lang="lv-LV" sz="2200" dirty="0" err="1">
                <a:solidFill>
                  <a:srgbClr val="0D4A87"/>
                </a:solidFill>
              </a:rPr>
              <a:t>PFHxA</a:t>
            </a:r>
            <a:r>
              <a:rPr lang="lv-LV" sz="2200" dirty="0">
                <a:solidFill>
                  <a:srgbClr val="0D4A87"/>
                </a:solidFill>
              </a:rPr>
              <a:t>), (REACH XVII 79.ieraksts) – 	no 2026.g. 10.aprīļa; civilai aviācijai paredzētās no 2029. 10.oktobra.</a:t>
            </a:r>
          </a:p>
          <a:p>
            <a:pPr marL="274320" lvl="2" algn="l"/>
            <a:r>
              <a:rPr lang="lv-LV" sz="2200" b="1" dirty="0">
                <a:solidFill>
                  <a:srgbClr val="0D4A87"/>
                </a:solidFill>
              </a:rPr>
              <a:t>NOP spēkā esošie ierobežojumi:</a:t>
            </a:r>
          </a:p>
          <a:p>
            <a:pPr marL="640080" lvl="2" indent="-342900" algn="l">
              <a:buFont typeface="Arial" panose="020B0604020202020204" pitchFamily="34" charset="0"/>
              <a:buChar char="•"/>
            </a:pPr>
            <a:r>
              <a:rPr lang="lv-LV" sz="2200" dirty="0" err="1">
                <a:solidFill>
                  <a:srgbClr val="0D4A87"/>
                </a:solidFill>
              </a:rPr>
              <a:t>Perfluoroktānskābe</a:t>
            </a:r>
            <a:r>
              <a:rPr lang="lv-LV" sz="2200" dirty="0">
                <a:solidFill>
                  <a:srgbClr val="0D4A87"/>
                </a:solidFill>
              </a:rPr>
              <a:t> (PFOA), (NOP I pielikums) – no 2025.g. 4.jūlija;</a:t>
            </a:r>
          </a:p>
          <a:p>
            <a:pPr marL="640080" lvl="2" indent="-342900" algn="l">
              <a:buFont typeface="Arial" panose="020B0604020202020204" pitchFamily="34" charset="0"/>
              <a:buChar char="•"/>
            </a:pPr>
            <a:r>
              <a:rPr lang="lv-LV" sz="2200" dirty="0" err="1">
                <a:solidFill>
                  <a:srgbClr val="0D4A87"/>
                </a:solidFill>
              </a:rPr>
              <a:t>Perfluoroktānsulfonskābe</a:t>
            </a:r>
            <a:r>
              <a:rPr lang="lv-LV" sz="2200" dirty="0">
                <a:solidFill>
                  <a:srgbClr val="0D4A87"/>
                </a:solidFill>
              </a:rPr>
              <a:t> (PFOS), (NOP I pielikums) – no 2009.g.;</a:t>
            </a:r>
          </a:p>
          <a:p>
            <a:pPr marL="617220" lvl="2" indent="-342900" algn="l">
              <a:buFont typeface="Arial" panose="020B0604020202020204" pitchFamily="34" charset="0"/>
              <a:buChar char="•"/>
            </a:pPr>
            <a:r>
              <a:rPr lang="lv-LV" sz="2200" dirty="0" err="1">
                <a:solidFill>
                  <a:srgbClr val="0D4A87"/>
                </a:solidFill>
              </a:rPr>
              <a:t>Perfluorheksānsulfonskābe</a:t>
            </a:r>
            <a:r>
              <a:rPr lang="lv-LV" sz="2200" dirty="0">
                <a:solidFill>
                  <a:srgbClr val="0D4A87"/>
                </a:solidFill>
              </a:rPr>
              <a:t> (</a:t>
            </a:r>
            <a:r>
              <a:rPr lang="lv-LV" sz="2200" dirty="0" err="1">
                <a:solidFill>
                  <a:srgbClr val="0D4A87"/>
                </a:solidFill>
              </a:rPr>
              <a:t>PFHxS</a:t>
            </a:r>
            <a:r>
              <a:rPr lang="lv-LV" sz="2200" dirty="0">
                <a:solidFill>
                  <a:srgbClr val="0D4A87"/>
                </a:solidFill>
              </a:rPr>
              <a:t>), (NOP I pielikums) – no 2023.g. 28.augusta.</a:t>
            </a:r>
          </a:p>
          <a:p>
            <a:pPr marL="640080" lvl="2" indent="-342900" algn="l">
              <a:buFont typeface="Arial" panose="020B0604020202020204" pitchFamily="34" charset="0"/>
              <a:buChar char="•"/>
            </a:pPr>
            <a:endParaRPr lang="lv-LV" sz="2200" dirty="0">
              <a:solidFill>
                <a:srgbClr val="0D4A87"/>
              </a:solidFill>
            </a:endParaRPr>
          </a:p>
        </p:txBody>
      </p:sp>
      <p:sp>
        <p:nvSpPr>
          <p:cNvPr id="6" name="Title 1"/>
          <p:cNvSpPr txBox="1">
            <a:spLocks/>
          </p:cNvSpPr>
          <p:nvPr/>
        </p:nvSpPr>
        <p:spPr>
          <a:xfrm>
            <a:off x="457200" y="0"/>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lv-LV" sz="3200" cap="all" spc="100">
                <a:solidFill>
                  <a:srgbClr val="FFFFFF"/>
                </a:solidFill>
              </a:rPr>
              <a:t>PFAS </a:t>
            </a:r>
            <a:r>
              <a:rPr lang="lv-LV" sz="3200" cap="all">
                <a:solidFill>
                  <a:srgbClr val="FFFFFF"/>
                </a:solidFill>
              </a:rPr>
              <a:t>ierobežojumi </a:t>
            </a:r>
          </a:p>
          <a:p>
            <a:r>
              <a:rPr lang="lv-LV" sz="3200" cap="all">
                <a:solidFill>
                  <a:srgbClr val="FFFFFF"/>
                </a:solidFill>
              </a:rPr>
              <a:t>ugunsdzēsības putās</a:t>
            </a:r>
            <a:endParaRPr lang="lv-LV" sz="2800" cap="all">
              <a:solidFill>
                <a:srgbClr val="FFFFFF"/>
              </a:solidFill>
            </a:endParaRPr>
          </a:p>
        </p:txBody>
      </p:sp>
      <p:sp>
        <p:nvSpPr>
          <p:cNvPr id="3" name="Slide Number Placeholder 2"/>
          <p:cNvSpPr>
            <a:spLocks noGrp="1"/>
          </p:cNvSpPr>
          <p:nvPr>
            <p:ph type="sldNum" sz="quarter" idx="12"/>
          </p:nvPr>
        </p:nvSpPr>
        <p:spPr/>
        <p:txBody>
          <a:bodyPr/>
          <a:lstStyle/>
          <a:p>
            <a:fld id="{8AAB1B8F-52AB-D04E-847A-594D877E5CDA}" type="slidenum">
              <a:rPr lang="en-US" smtClean="0"/>
              <a:pPr/>
              <a:t>17</a:t>
            </a:fld>
            <a:endParaRPr lang="en-US"/>
          </a:p>
        </p:txBody>
      </p:sp>
    </p:spTree>
    <p:extLst>
      <p:ext uri="{BB962C8B-B14F-4D97-AF65-F5344CB8AC3E}">
        <p14:creationId xmlns:p14="http://schemas.microsoft.com/office/powerpoint/2010/main" val="37909164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3144" y="2239348"/>
            <a:ext cx="6819804" cy="2283702"/>
          </a:xfrm>
          <a:prstGeom prst="rect">
            <a:avLst/>
          </a:prstGeom>
          <a:noFill/>
        </p:spPr>
        <p:txBody>
          <a:bodyPr wrap="square" rtlCol="0">
            <a:spAutoFit/>
          </a:bodyPr>
          <a:lstStyle/>
          <a:p>
            <a:pPr lvl="0">
              <a:spcBef>
                <a:spcPct val="20000"/>
              </a:spcBef>
            </a:pPr>
            <a:r>
              <a:rPr lang="en-US" sz="3200">
                <a:solidFill>
                  <a:srgbClr val="0D4A87"/>
                </a:solidFill>
              </a:rPr>
              <a:t>PALDIES PAR UZMANĪBU!</a:t>
            </a:r>
          </a:p>
          <a:p>
            <a:pPr lvl="0">
              <a:spcBef>
                <a:spcPct val="20000"/>
              </a:spcBef>
            </a:pPr>
            <a:endParaRPr lang="lv-LV" sz="3200">
              <a:solidFill>
                <a:srgbClr val="0D4A87"/>
              </a:solidFill>
            </a:endParaRPr>
          </a:p>
          <a:p>
            <a:pPr lvl="0">
              <a:spcBef>
                <a:spcPct val="20000"/>
              </a:spcBef>
            </a:pPr>
            <a:endParaRPr lang="lv-LV" sz="2000">
              <a:solidFill>
                <a:srgbClr val="0D4A87"/>
              </a:solidFill>
            </a:endParaRPr>
          </a:p>
          <a:p>
            <a:pPr lvl="0">
              <a:spcBef>
                <a:spcPct val="20000"/>
              </a:spcBef>
            </a:pPr>
            <a:r>
              <a:rPr lang="lv-LV" sz="2000">
                <a:solidFill>
                  <a:srgbClr val="0D4A87"/>
                </a:solidFill>
              </a:rPr>
              <a:t>VSIA "Latvijas Vides, ģeoloģijas un meteoroloģijas centrs"</a:t>
            </a:r>
          </a:p>
          <a:p>
            <a:pPr lvl="0">
              <a:spcBef>
                <a:spcPct val="20000"/>
              </a:spcBef>
            </a:pPr>
            <a:r>
              <a:rPr lang="lv-LV" sz="2000">
                <a:solidFill>
                  <a:srgbClr val="0D4A87"/>
                </a:solidFill>
              </a:rPr>
              <a:t>Ķīmisko vielu un bīstamo atkritumu nodaļa</a:t>
            </a:r>
          </a:p>
        </p:txBody>
      </p:sp>
      <p:sp>
        <p:nvSpPr>
          <p:cNvPr id="3" name="Slide Number Placeholder 2"/>
          <p:cNvSpPr>
            <a:spLocks noGrp="1"/>
          </p:cNvSpPr>
          <p:nvPr>
            <p:ph type="sldNum" sz="quarter" idx="12"/>
          </p:nvPr>
        </p:nvSpPr>
        <p:spPr/>
        <p:txBody>
          <a:bodyPr/>
          <a:lstStyle/>
          <a:p>
            <a:fld id="{8AAB1B8F-52AB-D04E-847A-594D877E5CDA}" type="slidenum">
              <a:rPr lang="en-US" smtClean="0"/>
              <a:pPr/>
              <a:t>18</a:t>
            </a:fld>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1050" y="1458912"/>
            <a:ext cx="6219825" cy="4214301"/>
          </a:xfrm>
        </p:spPr>
        <p:txBody>
          <a:bodyPr anchor="ctr">
            <a:normAutofit/>
          </a:bodyPr>
          <a:lstStyle/>
          <a:p>
            <a:pPr marL="514350" indent="-514350">
              <a:spcAft>
                <a:spcPts val="1200"/>
              </a:spcAft>
              <a:buFont typeface="+mj-lt"/>
              <a:buAutoNum type="romanUcPeriod"/>
            </a:pPr>
            <a:r>
              <a:rPr lang="en-US" sz="2400" dirty="0">
                <a:solidFill>
                  <a:schemeClr val="tx1">
                    <a:lumMod val="75000"/>
                  </a:schemeClr>
                </a:solidFill>
              </a:rPr>
              <a:t> </a:t>
            </a:r>
            <a:r>
              <a:rPr lang="lv-LV" sz="2400" dirty="0">
                <a:solidFill>
                  <a:schemeClr val="accent2"/>
                </a:solidFill>
                <a:hlinkClick r:id="rId3"/>
              </a:rPr>
              <a:t>Komisijas deleģētā regula 2023/707</a:t>
            </a:r>
            <a:endParaRPr lang="lv-LV" sz="2400" dirty="0">
              <a:solidFill>
                <a:schemeClr val="tx1">
                  <a:lumMod val="75000"/>
                </a:schemeClr>
              </a:solidFill>
            </a:endParaRPr>
          </a:p>
          <a:p>
            <a:pPr>
              <a:spcAft>
                <a:spcPts val="1200"/>
              </a:spcAft>
            </a:pPr>
            <a:r>
              <a:rPr lang="en-US" sz="2400" dirty="0">
                <a:solidFill>
                  <a:schemeClr val="tx1">
                    <a:lumMod val="75000"/>
                  </a:schemeClr>
                </a:solidFill>
              </a:rPr>
              <a:t>J</a:t>
            </a:r>
            <a:r>
              <a:rPr lang="lv-LV" sz="2400" dirty="0" err="1">
                <a:solidFill>
                  <a:schemeClr val="tx1">
                    <a:lumMod val="75000"/>
                  </a:schemeClr>
                </a:solidFill>
              </a:rPr>
              <a:t>aunās</a:t>
            </a:r>
            <a:r>
              <a:rPr lang="lv-LV" sz="2400" dirty="0">
                <a:solidFill>
                  <a:schemeClr val="tx1">
                    <a:lumMod val="75000"/>
                  </a:schemeClr>
                </a:solidFill>
              </a:rPr>
              <a:t> bīstamības klases</a:t>
            </a:r>
          </a:p>
          <a:p>
            <a:pPr marL="514350" indent="-514350">
              <a:spcAft>
                <a:spcPts val="1200"/>
              </a:spcAft>
              <a:buFont typeface="+mj-lt"/>
              <a:buAutoNum type="romanUcPeriod" startAt="2"/>
            </a:pPr>
            <a:r>
              <a:rPr lang="lv-LV" sz="2400" dirty="0">
                <a:solidFill>
                  <a:schemeClr val="tx1">
                    <a:lumMod val="75000"/>
                  </a:schemeClr>
                </a:solidFill>
                <a:hlinkClick r:id="rId4"/>
              </a:rPr>
              <a:t>Komisijas deleģētā regula 2024/2865</a:t>
            </a:r>
            <a:endParaRPr lang="lv-LV" sz="2400" dirty="0">
              <a:solidFill>
                <a:schemeClr val="tx1">
                  <a:lumMod val="75000"/>
                </a:schemeClr>
              </a:solidFill>
            </a:endParaRPr>
          </a:p>
          <a:p>
            <a:pPr>
              <a:spcAft>
                <a:spcPts val="1200"/>
              </a:spcAft>
            </a:pPr>
            <a:r>
              <a:rPr lang="lv-LV" sz="2400" dirty="0">
                <a:solidFill>
                  <a:schemeClr val="tx1">
                    <a:lumMod val="75000"/>
                  </a:schemeClr>
                </a:solidFill>
              </a:rPr>
              <a:t>Uzlabot komunikāciju par bīstamību</a:t>
            </a:r>
          </a:p>
          <a:p>
            <a:pPr>
              <a:spcAft>
                <a:spcPts val="1200"/>
              </a:spcAft>
            </a:pPr>
            <a:r>
              <a:rPr lang="lv-LV" sz="2400" dirty="0">
                <a:solidFill>
                  <a:schemeClr val="tx1">
                    <a:lumMod val="75000"/>
                  </a:schemeClr>
                </a:solidFill>
              </a:rPr>
              <a:t>Novērst regulas juridiskās nepilnības</a:t>
            </a:r>
          </a:p>
          <a:p>
            <a:pPr>
              <a:spcAft>
                <a:spcPts val="1200"/>
              </a:spcAft>
            </a:pPr>
            <a:r>
              <a:rPr lang="lv-LV" sz="2400" dirty="0">
                <a:solidFill>
                  <a:schemeClr val="tx1">
                    <a:lumMod val="75000"/>
                  </a:schemeClr>
                </a:solidFill>
              </a:rPr>
              <a:t>Pielāgot zinātnes attīstībai </a:t>
            </a:r>
          </a:p>
        </p:txBody>
      </p:sp>
      <p:sp>
        <p:nvSpPr>
          <p:cNvPr id="5" name="Title 1"/>
          <p:cNvSpPr>
            <a:spLocks noGrp="1"/>
          </p:cNvSpPr>
          <p:nvPr>
            <p:ph type="title"/>
          </p:nvPr>
        </p:nvSpPr>
        <p:spPr>
          <a:xfrm>
            <a:off x="457200" y="0"/>
            <a:ext cx="8229600" cy="1143000"/>
          </a:xfrm>
        </p:spPr>
        <p:txBody>
          <a:bodyPr/>
          <a:lstStyle/>
          <a:p>
            <a:r>
              <a:rPr lang="lv-LV" sz="3200" cap="all">
                <a:solidFill>
                  <a:srgbClr val="FFFFFF"/>
                </a:solidFill>
              </a:rPr>
              <a:t>CLP regulas pārskatīšana</a:t>
            </a:r>
            <a:endParaRPr lang="lv-LV"/>
          </a:p>
        </p:txBody>
      </p:sp>
      <p:sp>
        <p:nvSpPr>
          <p:cNvPr id="6" name="Slide Number Placeholder 5"/>
          <p:cNvSpPr>
            <a:spLocks noGrp="1"/>
          </p:cNvSpPr>
          <p:nvPr>
            <p:ph type="sldNum" sz="quarter" idx="12"/>
          </p:nvPr>
        </p:nvSpPr>
        <p:spPr/>
        <p:txBody>
          <a:bodyPr/>
          <a:lstStyle/>
          <a:p>
            <a:fld id="{8AAB1B8F-52AB-D04E-847A-594D877E5CDA}" type="slidenum">
              <a:rPr lang="en-US" smtClean="0">
                <a:solidFill>
                  <a:srgbClr val="0D4A87">
                    <a:tint val="75000"/>
                  </a:srgbClr>
                </a:solidFill>
              </a:rPr>
              <a:pPr/>
              <a:t>2</a:t>
            </a:fld>
            <a:endParaRPr lang="en-US">
              <a:solidFill>
                <a:srgbClr val="0D4A87">
                  <a:tint val="75000"/>
                </a:srgbClr>
              </a:solidFill>
            </a:endParaRPr>
          </a:p>
        </p:txBody>
      </p:sp>
    </p:spTree>
    <p:extLst>
      <p:ext uri="{BB962C8B-B14F-4D97-AF65-F5344CB8AC3E}">
        <p14:creationId xmlns:p14="http://schemas.microsoft.com/office/powerpoint/2010/main" val="41317258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FD34CAFB-F0F3-81C3-F81D-C63D7F259DE0}"/>
              </a:ext>
            </a:extLst>
          </p:cNvPr>
          <p:cNvGraphicFramePr>
            <a:graphicFrameLocks noGrp="1"/>
          </p:cNvGraphicFramePr>
          <p:nvPr>
            <p:ph idx="1"/>
            <p:extLst>
              <p:ext uri="{D42A27DB-BD31-4B8C-83A1-F6EECF244321}">
                <p14:modId xmlns:p14="http://schemas.microsoft.com/office/powerpoint/2010/main" val="229151450"/>
              </p:ext>
            </p:extLst>
          </p:nvPr>
        </p:nvGraphicFramePr>
        <p:xfrm>
          <a:off x="252248" y="1171370"/>
          <a:ext cx="8434552" cy="5552336"/>
        </p:xfrm>
        <a:graphic>
          <a:graphicData uri="http://schemas.openxmlformats.org/drawingml/2006/table">
            <a:tbl>
              <a:tblPr firstRow="1" bandRow="1">
                <a:tableStyleId>{5C22544A-7EE6-4342-B048-85BDC9FD1C3A}</a:tableStyleId>
              </a:tblPr>
              <a:tblGrid>
                <a:gridCol w="4678199">
                  <a:extLst>
                    <a:ext uri="{9D8B030D-6E8A-4147-A177-3AD203B41FA5}">
                      <a16:colId xmlns:a16="http://schemas.microsoft.com/office/drawing/2014/main" val="1923371146"/>
                    </a:ext>
                  </a:extLst>
                </a:gridCol>
                <a:gridCol w="3756353">
                  <a:extLst>
                    <a:ext uri="{9D8B030D-6E8A-4147-A177-3AD203B41FA5}">
                      <a16:colId xmlns:a16="http://schemas.microsoft.com/office/drawing/2014/main" val="3732877607"/>
                    </a:ext>
                  </a:extLst>
                </a:gridCol>
              </a:tblGrid>
              <a:tr h="0">
                <a:tc>
                  <a:txBody>
                    <a:bodyPr/>
                    <a:lstStyle/>
                    <a:p>
                      <a:pPr algn="ctr"/>
                      <a:r>
                        <a:rPr lang="lv-LV" sz="2000" b="1">
                          <a:solidFill>
                            <a:schemeClr val="tx1"/>
                          </a:solidFill>
                        </a:rPr>
                        <a:t>Bīstamības klases</a:t>
                      </a:r>
                      <a:endParaRPr lang="en-US" sz="2000" b="1">
                        <a:solidFill>
                          <a:schemeClr val="tx1"/>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lv-LV" sz="2000" b="1">
                          <a:solidFill>
                            <a:schemeClr val="tx1"/>
                          </a:solidFill>
                        </a:rPr>
                        <a:t>Marķēšanas elementi</a:t>
                      </a:r>
                      <a:endParaRPr lang="en-US" sz="2000" b="1">
                        <a:solidFill>
                          <a:schemeClr val="tx1"/>
                        </a:solidFill>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6152423"/>
                  </a:ext>
                </a:extLst>
              </a:tr>
              <a:tr h="521894">
                <a:tc>
                  <a:txBody>
                    <a:bodyPr/>
                    <a:lstStyle/>
                    <a:p>
                      <a:r>
                        <a:rPr lang="en-US" b="0" u="sng" err="1"/>
                        <a:t>Bīstamība</a:t>
                      </a:r>
                      <a:r>
                        <a:rPr lang="en-US" b="0" u="sng"/>
                        <a:t> </a:t>
                      </a:r>
                      <a:r>
                        <a:rPr lang="en-US" b="0" u="sng" err="1">
                          <a:solidFill>
                            <a:schemeClr val="tx1"/>
                          </a:solidFill>
                        </a:rPr>
                        <a:t>veselībai</a:t>
                      </a:r>
                      <a:r>
                        <a:rPr lang="en-US" b="0" u="sng"/>
                        <a:t> </a:t>
                      </a:r>
                      <a:endParaRPr lang="en-US" u="sng"/>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rowSpan="6">
                  <a:txBody>
                    <a:bodyPr/>
                    <a:lstStyle/>
                    <a:p>
                      <a:pPr marL="285750" indent="-285750">
                        <a:lnSpc>
                          <a:spcPct val="200000"/>
                        </a:lnSpc>
                        <a:buFont typeface="Arial" panose="020B0604020202020204" pitchFamily="34" charset="0"/>
                        <a:buChar char="•"/>
                      </a:pPr>
                      <a:r>
                        <a:rPr lang="lv-LV" b="0" dirty="0"/>
                        <a:t>Bīstamības apzīmējums</a:t>
                      </a:r>
                    </a:p>
                    <a:p>
                      <a:pPr marL="285750" indent="-285750">
                        <a:lnSpc>
                          <a:spcPct val="200000"/>
                        </a:lnSpc>
                        <a:buFont typeface="Arial" panose="020B0604020202020204" pitchFamily="34" charset="0"/>
                        <a:buChar char="•"/>
                      </a:pPr>
                      <a:r>
                        <a:rPr lang="en-US" b="1" dirty="0"/>
                        <a:t>Nav </a:t>
                      </a:r>
                      <a:r>
                        <a:rPr lang="en-US" b="1" dirty="0" err="1"/>
                        <a:t>piktogrammas</a:t>
                      </a:r>
                      <a:r>
                        <a:rPr lang="en-US" dirty="0"/>
                        <a:t> 🚫</a:t>
                      </a:r>
                    </a:p>
                    <a:p>
                      <a:pPr marL="285750" indent="-285750">
                        <a:lnSpc>
                          <a:spcPct val="200000"/>
                        </a:lnSpc>
                        <a:buFont typeface="Arial" panose="020B0604020202020204" pitchFamily="34" charset="0"/>
                        <a:buChar char="•"/>
                      </a:pPr>
                      <a:r>
                        <a:rPr lang="en-US" dirty="0" err="1"/>
                        <a:t>Signālvārds</a:t>
                      </a:r>
                      <a:r>
                        <a:rPr lang="en-US" dirty="0"/>
                        <a:t> (</a:t>
                      </a:r>
                      <a:r>
                        <a:rPr lang="en-US" dirty="0" err="1"/>
                        <a:t>atbilstoši</a:t>
                      </a:r>
                      <a:r>
                        <a:rPr lang="en-US" dirty="0"/>
                        <a:t> </a:t>
                      </a:r>
                      <a:r>
                        <a:rPr lang="en-US" dirty="0" err="1"/>
                        <a:t>kategorijai</a:t>
                      </a:r>
                      <a:r>
                        <a:rPr lang="en-US" dirty="0"/>
                        <a:t>)</a:t>
                      </a:r>
                    </a:p>
                    <a:p>
                      <a:pPr marL="285750" indent="-285750">
                        <a:lnSpc>
                          <a:spcPct val="200000"/>
                        </a:lnSpc>
                        <a:buFont typeface="Arial" panose="020B0604020202020204" pitchFamily="34" charset="0"/>
                        <a:buChar char="•"/>
                      </a:pPr>
                      <a:r>
                        <a:rPr lang="en-US" dirty="0" err="1"/>
                        <a:t>Drošības</a:t>
                      </a:r>
                      <a:r>
                        <a:rPr lang="en-US" dirty="0"/>
                        <a:t> </a:t>
                      </a:r>
                      <a:r>
                        <a:rPr lang="en-US" dirty="0" err="1"/>
                        <a:t>prasību</a:t>
                      </a:r>
                      <a:r>
                        <a:rPr lang="en-US" dirty="0"/>
                        <a:t> </a:t>
                      </a:r>
                      <a:r>
                        <a:rPr lang="en-US" dirty="0" err="1"/>
                        <a:t>apzīmējumi</a:t>
                      </a:r>
                      <a:r>
                        <a:rPr lang="en-US" dirty="0"/>
                        <a:t> </a:t>
                      </a:r>
                    </a:p>
                    <a:p>
                      <a:pPr marL="285750" marR="0" lvl="0" indent="-285750" algn="l" defTabSz="457200" rtl="0" eaLnBrk="1" fontAlgn="auto" latinLnBrk="0" hangingPunct="1">
                        <a:lnSpc>
                          <a:spcPct val="200000"/>
                        </a:lnSpc>
                        <a:spcBef>
                          <a:spcPts val="0"/>
                        </a:spcBef>
                        <a:spcAft>
                          <a:spcPts val="0"/>
                        </a:spcAft>
                        <a:buClrTx/>
                        <a:buSzTx/>
                        <a:buFont typeface="Arial" panose="020B0604020202020204" pitchFamily="34" charset="0"/>
                        <a:buChar char="•"/>
                        <a:tabLst/>
                        <a:defRPr/>
                      </a:pPr>
                      <a:r>
                        <a:rPr lang="lv-LV" b="0" dirty="0"/>
                        <a:t>Pārējie marķēšanas elementi (CLP 17.pants)</a:t>
                      </a:r>
                    </a:p>
                    <a:p>
                      <a:pPr>
                        <a:lnSpc>
                          <a:spcPct val="200000"/>
                        </a:lnSpc>
                      </a:pP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880658102"/>
                  </a:ext>
                </a:extLst>
              </a:tr>
              <a:tr h="726831">
                <a:tc>
                  <a:txBody>
                    <a:bodyPr/>
                    <a:lstStyle/>
                    <a:p>
                      <a:pPr marL="285750" indent="-285750">
                        <a:buFont typeface="Arial" panose="020B0604020202020204" pitchFamily="34" charset="0"/>
                        <a:buChar char="•"/>
                      </a:pPr>
                      <a:r>
                        <a:rPr lang="en-US" b="1"/>
                        <a:t>ED</a:t>
                      </a:r>
                      <a:r>
                        <a:rPr lang="en-US"/>
                        <a:t> – </a:t>
                      </a:r>
                      <a:r>
                        <a:rPr lang="en-US" err="1"/>
                        <a:t>Endokrīno</a:t>
                      </a:r>
                      <a:r>
                        <a:rPr lang="en-US"/>
                        <a:t> </a:t>
                      </a:r>
                      <a:r>
                        <a:rPr lang="en-US" err="1"/>
                        <a:t>sistēmu</a:t>
                      </a:r>
                      <a:r>
                        <a:rPr lang="en-US"/>
                        <a:t> </a:t>
                      </a:r>
                      <a:r>
                        <a:rPr lang="en-US" err="1"/>
                        <a:t>ietekmējošas</a:t>
                      </a:r>
                      <a:r>
                        <a:rPr lang="en-US"/>
                        <a:t> </a:t>
                      </a:r>
                      <a:r>
                        <a:rPr lang="en-US" err="1"/>
                        <a:t>īpašības</a:t>
                      </a:r>
                      <a:r>
                        <a:rPr lang="en-US"/>
                        <a:t> </a:t>
                      </a:r>
                      <a:r>
                        <a:rPr lang="en-US" err="1"/>
                        <a:t>cilvēkam</a:t>
                      </a:r>
                      <a:endParaRPr lang="en-US"/>
                    </a:p>
                  </a:txBody>
                  <a:tcPr anchor="ctr">
                    <a:lnR w="12700" cap="flat" cmpd="sng" algn="ctr">
                      <a:solidFill>
                        <a:schemeClr val="tx1"/>
                      </a:solidFill>
                      <a:prstDash val="solid"/>
                      <a:round/>
                      <a:headEnd type="none" w="med" len="med"/>
                      <a:tailEnd type="none" w="med" len="med"/>
                    </a:lnR>
                    <a:noFill/>
                  </a:tcPr>
                </a:tc>
                <a:tc vMerge="1">
                  <a:txBody>
                    <a:bodyPr/>
                    <a:lstStyle/>
                    <a:p>
                      <a:endParaRP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00951223"/>
                  </a:ext>
                </a:extLst>
              </a:tr>
              <a:tr h="585520">
                <a:tc>
                  <a:txBody>
                    <a:bodyPr/>
                    <a:lstStyle/>
                    <a:p>
                      <a:r>
                        <a:rPr lang="en-US" b="0" u="sng" err="1"/>
                        <a:t>Bīstamība</a:t>
                      </a:r>
                      <a:r>
                        <a:rPr lang="en-US" b="0" u="sng"/>
                        <a:t> </a:t>
                      </a:r>
                      <a:r>
                        <a:rPr lang="en-US" b="0" u="sng" err="1"/>
                        <a:t>videi</a:t>
                      </a:r>
                      <a:r>
                        <a:rPr lang="en-US" b="0" u="sng"/>
                        <a:t> </a:t>
                      </a:r>
                      <a:endParaRPr lang="en-US" u="sng"/>
                    </a:p>
                  </a:txBody>
                  <a:tcPr anchor="ctr">
                    <a:lnR w="12700" cap="flat" cmpd="sng" algn="ctr">
                      <a:solidFill>
                        <a:schemeClr val="tx1"/>
                      </a:solidFill>
                      <a:prstDash val="solid"/>
                      <a:round/>
                      <a:headEnd type="none" w="med" len="med"/>
                      <a:tailEnd type="none" w="med" len="med"/>
                    </a:lnR>
                    <a:noFill/>
                  </a:tcPr>
                </a:tc>
                <a:tc vMerge="1">
                  <a:txBody>
                    <a:bodyPr/>
                    <a:lstStyle/>
                    <a:p>
                      <a:endParaRP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902292289"/>
                  </a:ext>
                </a:extLst>
              </a:tr>
              <a:tr h="514865">
                <a:tc>
                  <a:txBody>
                    <a:bodyPr/>
                    <a:lstStyle/>
                    <a:p>
                      <a:pPr marL="285750" indent="-285750">
                        <a:buFont typeface="Arial" panose="020B0604020202020204" pitchFamily="34" charset="0"/>
                        <a:buChar char="•"/>
                      </a:pPr>
                      <a:r>
                        <a:rPr lang="en-US" b="1"/>
                        <a:t>ED</a:t>
                      </a:r>
                      <a:r>
                        <a:rPr lang="en-US"/>
                        <a:t> – </a:t>
                      </a:r>
                      <a:r>
                        <a:rPr lang="en-US" err="1"/>
                        <a:t>Endokrīnās</a:t>
                      </a:r>
                      <a:r>
                        <a:rPr lang="en-US"/>
                        <a:t> </a:t>
                      </a:r>
                      <a:r>
                        <a:rPr lang="en-US" err="1"/>
                        <a:t>īpašības</a:t>
                      </a:r>
                      <a:r>
                        <a:rPr lang="en-US"/>
                        <a:t> </a:t>
                      </a:r>
                      <a:r>
                        <a:rPr lang="en-US" err="1"/>
                        <a:t>videi</a:t>
                      </a:r>
                      <a:endParaRPr lang="en-US"/>
                    </a:p>
                  </a:txBody>
                  <a:tcPr anchor="ctr">
                    <a:lnR w="12700" cap="flat" cmpd="sng" algn="ctr">
                      <a:solidFill>
                        <a:schemeClr val="tx1"/>
                      </a:solidFill>
                      <a:prstDash val="solid"/>
                      <a:round/>
                      <a:headEnd type="none" w="med" len="med"/>
                      <a:tailEnd type="none" w="med" len="med"/>
                    </a:lnR>
                    <a:noFill/>
                  </a:tcPr>
                </a:tc>
                <a:tc vMerge="1">
                  <a:txBody>
                    <a:bodyPr/>
                    <a:lstStyle/>
                    <a:p>
                      <a:endParaRP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437375962"/>
                  </a:ext>
                </a:extLst>
              </a:tr>
              <a:tr h="702577">
                <a:tc>
                  <a:txBody>
                    <a:bodyPr/>
                    <a:lstStyle/>
                    <a:p>
                      <a:pPr marL="285750" indent="-285750">
                        <a:buFont typeface="Arial" panose="020B0604020202020204" pitchFamily="34" charset="0"/>
                        <a:buChar char="•"/>
                      </a:pPr>
                      <a:r>
                        <a:rPr lang="en-US" b="1"/>
                        <a:t>PBT</a:t>
                      </a:r>
                      <a:r>
                        <a:rPr lang="en-US"/>
                        <a:t> – </a:t>
                      </a:r>
                      <a:r>
                        <a:rPr lang="en-US" err="1"/>
                        <a:t>Noturīga</a:t>
                      </a:r>
                      <a:r>
                        <a:rPr lang="en-US"/>
                        <a:t>, </a:t>
                      </a:r>
                      <a:r>
                        <a:rPr lang="en-US" err="1"/>
                        <a:t>bioakumulatīva</a:t>
                      </a:r>
                      <a:r>
                        <a:rPr lang="en-US"/>
                        <a:t>, </a:t>
                      </a:r>
                      <a:r>
                        <a:rPr lang="en-US" err="1"/>
                        <a:t>toksiska</a:t>
                      </a:r>
                      <a:endParaRPr lang="en-US"/>
                    </a:p>
                  </a:txBody>
                  <a:tcPr anchor="ctr">
                    <a:lnR w="12700" cap="flat" cmpd="sng" algn="ctr">
                      <a:solidFill>
                        <a:schemeClr val="tx1"/>
                      </a:solidFill>
                      <a:prstDash val="solid"/>
                      <a:round/>
                      <a:headEnd type="none" w="med" len="med"/>
                      <a:tailEnd type="none" w="med" len="med"/>
                    </a:lnR>
                    <a:noFill/>
                  </a:tcPr>
                </a:tc>
                <a:tc vMerge="1">
                  <a:txBody>
                    <a:bodyPr/>
                    <a:lstStyle/>
                    <a:p>
                      <a:endParaRP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179190542"/>
                  </a:ext>
                </a:extLst>
              </a:tr>
              <a:tr h="620562">
                <a:tc>
                  <a:txBody>
                    <a:bodyPr/>
                    <a:lstStyle/>
                    <a:p>
                      <a:pPr marL="285750" indent="-285750">
                        <a:buFont typeface="Arial" panose="020B0604020202020204" pitchFamily="34" charset="0"/>
                        <a:buChar char="•"/>
                      </a:pPr>
                      <a:r>
                        <a:rPr lang="lv-LV" b="1" err="1"/>
                        <a:t>vPvB</a:t>
                      </a:r>
                      <a:r>
                        <a:rPr lang="lv-LV"/>
                        <a:t> – Ļoti noturīga, ļoti </a:t>
                      </a:r>
                      <a:r>
                        <a:rPr lang="lv-LV" err="1"/>
                        <a:t>bioakumulatīva</a:t>
                      </a:r>
                      <a:endParaRPr lang="lv-LV"/>
                    </a:p>
                  </a:txBody>
                  <a:tcPr anchor="ctr">
                    <a:lnR w="12700" cap="flat" cmpd="sng" algn="ctr">
                      <a:solidFill>
                        <a:schemeClr val="tx1"/>
                      </a:solidFill>
                      <a:prstDash val="solid"/>
                      <a:round/>
                      <a:headEnd type="none" w="med" len="med"/>
                      <a:tailEnd type="none" w="med" len="med"/>
                    </a:lnR>
                    <a:noFill/>
                  </a:tcPr>
                </a:tc>
                <a:tc vMerge="1">
                  <a:txBody>
                    <a:bodyPr/>
                    <a:lstStyle/>
                    <a:p>
                      <a:endParaRPr dirty="0"/>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142377121"/>
                  </a:ext>
                </a:extLst>
              </a:tr>
              <a:tr h="680393">
                <a:tc>
                  <a:txBody>
                    <a:bodyPr/>
                    <a:lstStyle/>
                    <a:p>
                      <a:pPr marL="285750" indent="-285750">
                        <a:buFont typeface="Arial" panose="020B0604020202020204" pitchFamily="34" charset="0"/>
                        <a:buChar char="•"/>
                      </a:pPr>
                      <a:r>
                        <a:rPr lang="en-US" b="1"/>
                        <a:t>PMT</a:t>
                      </a:r>
                      <a:r>
                        <a:rPr lang="en-US"/>
                        <a:t> – </a:t>
                      </a:r>
                      <a:r>
                        <a:rPr lang="en-US" err="1"/>
                        <a:t>Noturīga</a:t>
                      </a:r>
                      <a:r>
                        <a:rPr lang="en-US"/>
                        <a:t>, </a:t>
                      </a:r>
                      <a:r>
                        <a:rPr lang="en-US" err="1"/>
                        <a:t>mobila</a:t>
                      </a:r>
                      <a:r>
                        <a:rPr lang="en-US"/>
                        <a:t>, </a:t>
                      </a:r>
                      <a:r>
                        <a:rPr lang="en-US" err="1"/>
                        <a:t>toksiska</a:t>
                      </a:r>
                      <a:endParaRPr lang="en-US"/>
                    </a:p>
                  </a:txBody>
                  <a:tcPr anchor="ctr">
                    <a:lnR w="12700" cap="flat" cmpd="sng" algn="ctr">
                      <a:solidFill>
                        <a:schemeClr val="tx1"/>
                      </a:solidFill>
                      <a:prstDash val="solid"/>
                      <a:round/>
                      <a:headEnd type="none" w="med" len="med"/>
                      <a:tailEnd type="none" w="med" len="med"/>
                    </a:lnR>
                    <a:noFill/>
                  </a:tcPr>
                </a:tc>
                <a:tc>
                  <a:txBody>
                    <a:bodyPr/>
                    <a:lstStyle/>
                    <a:p>
                      <a:endParaRPr lang="en-US" dirty="0"/>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65642072"/>
                  </a:ext>
                </a:extLst>
              </a:tr>
              <a:tr h="620618">
                <a:tc>
                  <a:txBody>
                    <a:bodyPr/>
                    <a:lstStyle/>
                    <a:p>
                      <a:pPr marL="285750" indent="-285750">
                        <a:buFont typeface="Arial" panose="020B0604020202020204" pitchFamily="34" charset="0"/>
                        <a:buChar char="•"/>
                      </a:pPr>
                      <a:r>
                        <a:rPr lang="it-IT" b="1"/>
                        <a:t>vPvM</a:t>
                      </a:r>
                      <a:r>
                        <a:rPr lang="it-IT"/>
                        <a:t> – Ļoti noturīga, ļoti mobila</a:t>
                      </a:r>
                    </a:p>
                  </a:txBody>
                  <a:tcPr anchor="ct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988634109"/>
                  </a:ext>
                </a:extLst>
              </a:tr>
            </a:tbl>
          </a:graphicData>
        </a:graphic>
      </p:graphicFrame>
      <p:sp>
        <p:nvSpPr>
          <p:cNvPr id="4" name="Slide Number Placeholder 3">
            <a:extLst>
              <a:ext uri="{FF2B5EF4-FFF2-40B4-BE49-F238E27FC236}">
                <a16:creationId xmlns:a16="http://schemas.microsoft.com/office/drawing/2014/main" id="{31B0FF0F-72C8-EB32-F09B-0EE8087F06D8}"/>
              </a:ext>
            </a:extLst>
          </p:cNvPr>
          <p:cNvSpPr>
            <a:spLocks noGrp="1"/>
          </p:cNvSpPr>
          <p:nvPr>
            <p:ph type="sldNum" sz="quarter" idx="12"/>
          </p:nvPr>
        </p:nvSpPr>
        <p:spPr/>
        <p:txBody>
          <a:bodyPr/>
          <a:lstStyle/>
          <a:p>
            <a:fld id="{8AAB1B8F-52AB-D04E-847A-594D877E5CDA}" type="slidenum">
              <a:rPr lang="en-US" smtClean="0"/>
              <a:pPr/>
              <a:t>3</a:t>
            </a:fld>
            <a:endParaRPr lang="en-US"/>
          </a:p>
        </p:txBody>
      </p:sp>
      <p:sp>
        <p:nvSpPr>
          <p:cNvPr id="5" name="Title 1">
            <a:extLst>
              <a:ext uri="{FF2B5EF4-FFF2-40B4-BE49-F238E27FC236}">
                <a16:creationId xmlns:a16="http://schemas.microsoft.com/office/drawing/2014/main" id="{6B38A33D-325E-F184-1CDB-BF060958F010}"/>
              </a:ext>
            </a:extLst>
          </p:cNvPr>
          <p:cNvSpPr>
            <a:spLocks noGrp="1"/>
          </p:cNvSpPr>
          <p:nvPr>
            <p:ph type="title"/>
          </p:nvPr>
        </p:nvSpPr>
        <p:spPr>
          <a:xfrm>
            <a:off x="457200" y="28370"/>
            <a:ext cx="8229600" cy="1143000"/>
          </a:xfrm>
        </p:spPr>
        <p:txBody>
          <a:bodyPr>
            <a:normAutofit/>
          </a:bodyPr>
          <a:lstStyle/>
          <a:p>
            <a:r>
              <a:rPr lang="lv-LV" sz="3200" cap="all">
                <a:solidFill>
                  <a:srgbClr val="FFFFFF"/>
                </a:solidFill>
              </a:rPr>
              <a:t>Jaunās bīstamības klases</a:t>
            </a:r>
            <a:br>
              <a:rPr lang="lv-LV" sz="3200" b="1" cap="all">
                <a:solidFill>
                  <a:srgbClr val="FFFFFF"/>
                </a:solidFill>
              </a:rPr>
            </a:br>
            <a:r>
              <a:rPr lang="lv-LV" sz="1800" b="1">
                <a:solidFill>
                  <a:schemeClr val="accent2"/>
                </a:solidFill>
                <a:hlinkClick r:id="rId3"/>
              </a:rPr>
              <a:t>KOMISIJAS DELEĢĒTĀ REGULA 2023/707</a:t>
            </a:r>
            <a:endParaRPr lang="lv-LV"/>
          </a:p>
        </p:txBody>
      </p:sp>
    </p:spTree>
    <p:extLst>
      <p:ext uri="{BB962C8B-B14F-4D97-AF65-F5344CB8AC3E}">
        <p14:creationId xmlns:p14="http://schemas.microsoft.com/office/powerpoint/2010/main" val="21369848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9C989346-8CB8-153C-F844-6476F9E90EC8}"/>
              </a:ext>
            </a:extLst>
          </p:cNvPr>
          <p:cNvGrpSpPr/>
          <p:nvPr/>
        </p:nvGrpSpPr>
        <p:grpSpPr>
          <a:xfrm>
            <a:off x="63898" y="1331347"/>
            <a:ext cx="9016201" cy="2311853"/>
            <a:chOff x="63898" y="1247312"/>
            <a:chExt cx="9016201" cy="2311853"/>
          </a:xfrm>
          <a:solidFill>
            <a:srgbClr val="093B8B">
              <a:alpha val="42000"/>
            </a:srgbClr>
          </a:solidFill>
        </p:grpSpPr>
        <p:sp>
          <p:nvSpPr>
            <p:cNvPr id="18" name="Freeform: Shape 17">
              <a:extLst>
                <a:ext uri="{FF2B5EF4-FFF2-40B4-BE49-F238E27FC236}">
                  <a16:creationId xmlns:a16="http://schemas.microsoft.com/office/drawing/2014/main" id="{5C633E2A-ACF5-6BE6-4927-CD720B501231}"/>
                </a:ext>
              </a:extLst>
            </p:cNvPr>
            <p:cNvSpPr/>
            <p:nvPr/>
          </p:nvSpPr>
          <p:spPr>
            <a:xfrm>
              <a:off x="63899" y="1247312"/>
              <a:ext cx="9016200" cy="742584"/>
            </a:xfrm>
            <a:custGeom>
              <a:avLst/>
              <a:gdLst>
                <a:gd name="connsiteX0" fmla="*/ 0 w 9016200"/>
                <a:gd name="connsiteY0" fmla="*/ 74258 h 742584"/>
                <a:gd name="connsiteX1" fmla="*/ 74258 w 9016200"/>
                <a:gd name="connsiteY1" fmla="*/ 0 h 742584"/>
                <a:gd name="connsiteX2" fmla="*/ 8941942 w 9016200"/>
                <a:gd name="connsiteY2" fmla="*/ 0 h 742584"/>
                <a:gd name="connsiteX3" fmla="*/ 9016200 w 9016200"/>
                <a:gd name="connsiteY3" fmla="*/ 74258 h 742584"/>
                <a:gd name="connsiteX4" fmla="*/ 9016200 w 9016200"/>
                <a:gd name="connsiteY4" fmla="*/ 668326 h 742584"/>
                <a:gd name="connsiteX5" fmla="*/ 8941942 w 9016200"/>
                <a:gd name="connsiteY5" fmla="*/ 742584 h 742584"/>
                <a:gd name="connsiteX6" fmla="*/ 74258 w 9016200"/>
                <a:gd name="connsiteY6" fmla="*/ 742584 h 742584"/>
                <a:gd name="connsiteX7" fmla="*/ 0 w 9016200"/>
                <a:gd name="connsiteY7" fmla="*/ 668326 h 742584"/>
                <a:gd name="connsiteX8" fmla="*/ 0 w 9016200"/>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16200" h="742584">
                  <a:moveTo>
                    <a:pt x="0" y="74258"/>
                  </a:moveTo>
                  <a:cubicBezTo>
                    <a:pt x="0" y="33246"/>
                    <a:pt x="33246" y="0"/>
                    <a:pt x="74258" y="0"/>
                  </a:cubicBezTo>
                  <a:lnTo>
                    <a:pt x="8941942" y="0"/>
                  </a:lnTo>
                  <a:cubicBezTo>
                    <a:pt x="8982954" y="0"/>
                    <a:pt x="9016200" y="33246"/>
                    <a:pt x="9016200" y="74258"/>
                  </a:cubicBezTo>
                  <a:lnTo>
                    <a:pt x="9016200" y="668326"/>
                  </a:lnTo>
                  <a:cubicBezTo>
                    <a:pt x="9016200" y="709338"/>
                    <a:pt x="8982954" y="742584"/>
                    <a:pt x="8941942"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3670" tIns="143670" rIns="143670" bIns="143670" numCol="1" spcCol="1270" anchor="ctr" anchorCtr="0">
              <a:noAutofit/>
            </a:bodyPr>
            <a:lstStyle/>
            <a:p>
              <a:pPr marL="0" lvl="0" indent="0" algn="ctr" defTabSz="1422400">
                <a:lnSpc>
                  <a:spcPct val="90000"/>
                </a:lnSpc>
                <a:spcBef>
                  <a:spcPct val="0"/>
                </a:spcBef>
                <a:spcAft>
                  <a:spcPct val="35000"/>
                </a:spcAft>
                <a:buNone/>
              </a:pPr>
              <a:r>
                <a:rPr lang="lv-LV" sz="2400" kern="1200" dirty="0">
                  <a:solidFill>
                    <a:srgbClr val="000000"/>
                  </a:solidFill>
                </a:rPr>
                <a:t>VIELAS</a:t>
              </a:r>
              <a:endParaRPr lang="en-US" sz="2400" kern="1200" dirty="0">
                <a:solidFill>
                  <a:srgbClr val="000000"/>
                </a:solidFill>
              </a:endParaRPr>
            </a:p>
          </p:txBody>
        </p:sp>
        <p:sp>
          <p:nvSpPr>
            <p:cNvPr id="20" name="Freeform: Shape 19">
              <a:extLst>
                <a:ext uri="{FF2B5EF4-FFF2-40B4-BE49-F238E27FC236}">
                  <a16:creationId xmlns:a16="http://schemas.microsoft.com/office/drawing/2014/main" id="{1DA050C9-43D2-DBD3-EF82-BA9B88A4B2EF}"/>
                </a:ext>
              </a:extLst>
            </p:cNvPr>
            <p:cNvSpPr/>
            <p:nvPr/>
          </p:nvSpPr>
          <p:spPr>
            <a:xfrm>
              <a:off x="63898" y="2025166"/>
              <a:ext cx="5889661" cy="742584"/>
            </a:xfrm>
            <a:custGeom>
              <a:avLst/>
              <a:gdLst>
                <a:gd name="connsiteX0" fmla="*/ 0 w 5889661"/>
                <a:gd name="connsiteY0" fmla="*/ 74258 h 742584"/>
                <a:gd name="connsiteX1" fmla="*/ 74258 w 5889661"/>
                <a:gd name="connsiteY1" fmla="*/ 0 h 742584"/>
                <a:gd name="connsiteX2" fmla="*/ 5815403 w 5889661"/>
                <a:gd name="connsiteY2" fmla="*/ 0 h 742584"/>
                <a:gd name="connsiteX3" fmla="*/ 5889661 w 5889661"/>
                <a:gd name="connsiteY3" fmla="*/ 74258 h 742584"/>
                <a:gd name="connsiteX4" fmla="*/ 5889661 w 5889661"/>
                <a:gd name="connsiteY4" fmla="*/ 668326 h 742584"/>
                <a:gd name="connsiteX5" fmla="*/ 5815403 w 5889661"/>
                <a:gd name="connsiteY5" fmla="*/ 742584 h 742584"/>
                <a:gd name="connsiteX6" fmla="*/ 74258 w 5889661"/>
                <a:gd name="connsiteY6" fmla="*/ 742584 h 742584"/>
                <a:gd name="connsiteX7" fmla="*/ 0 w 5889661"/>
                <a:gd name="connsiteY7" fmla="*/ 668326 h 742584"/>
                <a:gd name="connsiteX8" fmla="*/ 0 w 5889661"/>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89661" h="742584">
                  <a:moveTo>
                    <a:pt x="0" y="74258"/>
                  </a:moveTo>
                  <a:cubicBezTo>
                    <a:pt x="0" y="33246"/>
                    <a:pt x="33246" y="0"/>
                    <a:pt x="74258" y="0"/>
                  </a:cubicBezTo>
                  <a:lnTo>
                    <a:pt x="5815403" y="0"/>
                  </a:lnTo>
                  <a:cubicBezTo>
                    <a:pt x="5856415" y="0"/>
                    <a:pt x="5889661" y="33246"/>
                    <a:pt x="5889661" y="74258"/>
                  </a:cubicBezTo>
                  <a:lnTo>
                    <a:pt x="5889661" y="668326"/>
                  </a:lnTo>
                  <a:cubicBezTo>
                    <a:pt x="5889661" y="709338"/>
                    <a:pt x="5856415" y="742584"/>
                    <a:pt x="5815403"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140" tIns="94140" rIns="94140" bIns="94140" numCol="1" spcCol="1270" anchor="ctr" anchorCtr="0">
              <a:noAutofit/>
            </a:bodyPr>
            <a:lstStyle/>
            <a:p>
              <a:pPr marL="0" lvl="0" indent="0" algn="ctr" defTabSz="844550">
                <a:lnSpc>
                  <a:spcPct val="90000"/>
                </a:lnSpc>
                <a:spcBef>
                  <a:spcPct val="0"/>
                </a:spcBef>
                <a:spcAft>
                  <a:spcPct val="35000"/>
                </a:spcAft>
                <a:buNone/>
              </a:pPr>
              <a:r>
                <a:rPr lang="lv-LV" sz="2000" kern="1200" dirty="0">
                  <a:solidFill>
                    <a:srgbClr val="000000"/>
                  </a:solidFill>
                </a:rPr>
                <a:t>Laistas tirgū līdz 2025.gada 1.maijam</a:t>
              </a:r>
              <a:endParaRPr lang="en-US" sz="2000" kern="1200" dirty="0">
                <a:solidFill>
                  <a:srgbClr val="000000"/>
                </a:solidFill>
              </a:endParaRPr>
            </a:p>
          </p:txBody>
        </p:sp>
        <p:sp>
          <p:nvSpPr>
            <p:cNvPr id="23" name="Freeform: Shape 22">
              <a:extLst>
                <a:ext uri="{FF2B5EF4-FFF2-40B4-BE49-F238E27FC236}">
                  <a16:creationId xmlns:a16="http://schemas.microsoft.com/office/drawing/2014/main" id="{82CF79AD-7CF3-3E3C-2523-87A3256DFABC}"/>
                </a:ext>
              </a:extLst>
            </p:cNvPr>
            <p:cNvSpPr/>
            <p:nvPr/>
          </p:nvSpPr>
          <p:spPr>
            <a:xfrm>
              <a:off x="63898" y="2803020"/>
              <a:ext cx="5889661" cy="742584"/>
            </a:xfrm>
            <a:custGeom>
              <a:avLst/>
              <a:gdLst>
                <a:gd name="connsiteX0" fmla="*/ 0 w 2884261"/>
                <a:gd name="connsiteY0" fmla="*/ 74258 h 742584"/>
                <a:gd name="connsiteX1" fmla="*/ 74258 w 2884261"/>
                <a:gd name="connsiteY1" fmla="*/ 0 h 742584"/>
                <a:gd name="connsiteX2" fmla="*/ 2810003 w 2884261"/>
                <a:gd name="connsiteY2" fmla="*/ 0 h 742584"/>
                <a:gd name="connsiteX3" fmla="*/ 2884261 w 2884261"/>
                <a:gd name="connsiteY3" fmla="*/ 74258 h 742584"/>
                <a:gd name="connsiteX4" fmla="*/ 2884261 w 2884261"/>
                <a:gd name="connsiteY4" fmla="*/ 668326 h 742584"/>
                <a:gd name="connsiteX5" fmla="*/ 2810003 w 2884261"/>
                <a:gd name="connsiteY5" fmla="*/ 742584 h 742584"/>
                <a:gd name="connsiteX6" fmla="*/ 74258 w 2884261"/>
                <a:gd name="connsiteY6" fmla="*/ 742584 h 742584"/>
                <a:gd name="connsiteX7" fmla="*/ 0 w 2884261"/>
                <a:gd name="connsiteY7" fmla="*/ 668326 h 742584"/>
                <a:gd name="connsiteX8" fmla="*/ 0 w 2884261"/>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84261" h="742584">
                  <a:moveTo>
                    <a:pt x="0" y="74258"/>
                  </a:moveTo>
                  <a:cubicBezTo>
                    <a:pt x="0" y="33246"/>
                    <a:pt x="33246" y="0"/>
                    <a:pt x="74258" y="0"/>
                  </a:cubicBezTo>
                  <a:lnTo>
                    <a:pt x="2810003" y="0"/>
                  </a:lnTo>
                  <a:cubicBezTo>
                    <a:pt x="2851015" y="0"/>
                    <a:pt x="2884261" y="33246"/>
                    <a:pt x="2884261" y="74258"/>
                  </a:cubicBezTo>
                  <a:lnTo>
                    <a:pt x="2884261" y="668326"/>
                  </a:lnTo>
                  <a:cubicBezTo>
                    <a:pt x="2884261" y="709338"/>
                    <a:pt x="2851015" y="742584"/>
                    <a:pt x="2810003"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090" tIns="75090" rIns="75090" bIns="75090" numCol="1" spcCol="1270" anchor="ctr" anchorCtr="0">
              <a:noAutofit/>
            </a:bodyPr>
            <a:lstStyle/>
            <a:p>
              <a:pPr marL="0" lvl="0" indent="0" algn="ctr" defTabSz="622300">
                <a:lnSpc>
                  <a:spcPct val="90000"/>
                </a:lnSpc>
                <a:spcBef>
                  <a:spcPct val="0"/>
                </a:spcBef>
                <a:spcAft>
                  <a:spcPct val="35000"/>
                </a:spcAft>
                <a:buNone/>
              </a:pPr>
              <a:r>
                <a:rPr lang="lv-LV" sz="2000" kern="1200" dirty="0">
                  <a:solidFill>
                    <a:srgbClr val="000000"/>
                  </a:solidFill>
                </a:rPr>
                <a:t>Piemēro obligāti </a:t>
              </a:r>
              <a:r>
                <a:rPr lang="lv-LV" sz="2000" dirty="0">
                  <a:solidFill>
                    <a:srgbClr val="000000"/>
                  </a:solidFill>
                </a:rPr>
                <a:t>n</a:t>
              </a:r>
              <a:r>
                <a:rPr lang="lv-LV" sz="2000" kern="1200" dirty="0">
                  <a:solidFill>
                    <a:srgbClr val="000000"/>
                  </a:solidFill>
                </a:rPr>
                <a:t>o 2026.gada 1.novembra</a:t>
              </a:r>
              <a:endParaRPr lang="en-US" sz="2000" kern="1200" dirty="0">
                <a:solidFill>
                  <a:srgbClr val="000000"/>
                </a:solidFill>
              </a:endParaRPr>
            </a:p>
          </p:txBody>
        </p:sp>
        <p:sp>
          <p:nvSpPr>
            <p:cNvPr id="24" name="Freeform: Shape 23">
              <a:extLst>
                <a:ext uri="{FF2B5EF4-FFF2-40B4-BE49-F238E27FC236}">
                  <a16:creationId xmlns:a16="http://schemas.microsoft.com/office/drawing/2014/main" id="{70B48EC5-4CDA-F0F2-5DF0-D4D480DEBEBA}"/>
                </a:ext>
              </a:extLst>
            </p:cNvPr>
            <p:cNvSpPr/>
            <p:nvPr/>
          </p:nvSpPr>
          <p:spPr>
            <a:xfrm>
              <a:off x="6195838" y="2023380"/>
              <a:ext cx="2884261" cy="742584"/>
            </a:xfrm>
            <a:custGeom>
              <a:avLst/>
              <a:gdLst>
                <a:gd name="connsiteX0" fmla="*/ 0 w 2884261"/>
                <a:gd name="connsiteY0" fmla="*/ 74258 h 742584"/>
                <a:gd name="connsiteX1" fmla="*/ 74258 w 2884261"/>
                <a:gd name="connsiteY1" fmla="*/ 0 h 742584"/>
                <a:gd name="connsiteX2" fmla="*/ 2810003 w 2884261"/>
                <a:gd name="connsiteY2" fmla="*/ 0 h 742584"/>
                <a:gd name="connsiteX3" fmla="*/ 2884261 w 2884261"/>
                <a:gd name="connsiteY3" fmla="*/ 74258 h 742584"/>
                <a:gd name="connsiteX4" fmla="*/ 2884261 w 2884261"/>
                <a:gd name="connsiteY4" fmla="*/ 668326 h 742584"/>
                <a:gd name="connsiteX5" fmla="*/ 2810003 w 2884261"/>
                <a:gd name="connsiteY5" fmla="*/ 742584 h 742584"/>
                <a:gd name="connsiteX6" fmla="*/ 74258 w 2884261"/>
                <a:gd name="connsiteY6" fmla="*/ 742584 h 742584"/>
                <a:gd name="connsiteX7" fmla="*/ 0 w 2884261"/>
                <a:gd name="connsiteY7" fmla="*/ 668326 h 742584"/>
                <a:gd name="connsiteX8" fmla="*/ 0 w 2884261"/>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84261" h="742584">
                  <a:moveTo>
                    <a:pt x="0" y="74258"/>
                  </a:moveTo>
                  <a:cubicBezTo>
                    <a:pt x="0" y="33246"/>
                    <a:pt x="33246" y="0"/>
                    <a:pt x="74258" y="0"/>
                  </a:cubicBezTo>
                  <a:lnTo>
                    <a:pt x="2810003" y="0"/>
                  </a:lnTo>
                  <a:cubicBezTo>
                    <a:pt x="2851015" y="0"/>
                    <a:pt x="2884261" y="33246"/>
                    <a:pt x="2884261" y="74258"/>
                  </a:cubicBezTo>
                  <a:lnTo>
                    <a:pt x="2884261" y="668326"/>
                  </a:lnTo>
                  <a:cubicBezTo>
                    <a:pt x="2884261" y="709338"/>
                    <a:pt x="2851015" y="742584"/>
                    <a:pt x="2810003"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140" tIns="94140" rIns="94140" bIns="94140" numCol="1" spcCol="1270" anchor="ctr" anchorCtr="0">
              <a:noAutofit/>
            </a:bodyPr>
            <a:lstStyle/>
            <a:p>
              <a:pPr marL="0" lvl="0" indent="0" algn="ctr" defTabSz="844550">
                <a:lnSpc>
                  <a:spcPct val="90000"/>
                </a:lnSpc>
                <a:spcBef>
                  <a:spcPct val="0"/>
                </a:spcBef>
                <a:spcAft>
                  <a:spcPct val="35000"/>
                </a:spcAft>
                <a:buNone/>
              </a:pPr>
              <a:r>
                <a:rPr lang="lv-LV" sz="2000" kern="1200" dirty="0">
                  <a:solidFill>
                    <a:srgbClr val="000000"/>
                  </a:solidFill>
                </a:rPr>
                <a:t>Laistas tirgū pēc 2025.gada 1.maija</a:t>
              </a:r>
              <a:endParaRPr lang="en-US" sz="2000" kern="1200" dirty="0">
                <a:solidFill>
                  <a:srgbClr val="000000"/>
                </a:solidFill>
              </a:endParaRPr>
            </a:p>
          </p:txBody>
        </p:sp>
        <p:sp>
          <p:nvSpPr>
            <p:cNvPr id="25" name="Freeform: Shape 24">
              <a:extLst>
                <a:ext uri="{FF2B5EF4-FFF2-40B4-BE49-F238E27FC236}">
                  <a16:creationId xmlns:a16="http://schemas.microsoft.com/office/drawing/2014/main" id="{73C1A291-3BFC-7636-BAD5-DACEF8EA06B6}"/>
                </a:ext>
              </a:extLst>
            </p:cNvPr>
            <p:cNvSpPr/>
            <p:nvPr/>
          </p:nvSpPr>
          <p:spPr>
            <a:xfrm>
              <a:off x="6195838" y="2816581"/>
              <a:ext cx="2884261" cy="742584"/>
            </a:xfrm>
            <a:custGeom>
              <a:avLst/>
              <a:gdLst>
                <a:gd name="connsiteX0" fmla="*/ 0 w 2884261"/>
                <a:gd name="connsiteY0" fmla="*/ 74258 h 742584"/>
                <a:gd name="connsiteX1" fmla="*/ 74258 w 2884261"/>
                <a:gd name="connsiteY1" fmla="*/ 0 h 742584"/>
                <a:gd name="connsiteX2" fmla="*/ 2810003 w 2884261"/>
                <a:gd name="connsiteY2" fmla="*/ 0 h 742584"/>
                <a:gd name="connsiteX3" fmla="*/ 2884261 w 2884261"/>
                <a:gd name="connsiteY3" fmla="*/ 74258 h 742584"/>
                <a:gd name="connsiteX4" fmla="*/ 2884261 w 2884261"/>
                <a:gd name="connsiteY4" fmla="*/ 668326 h 742584"/>
                <a:gd name="connsiteX5" fmla="*/ 2810003 w 2884261"/>
                <a:gd name="connsiteY5" fmla="*/ 742584 h 742584"/>
                <a:gd name="connsiteX6" fmla="*/ 74258 w 2884261"/>
                <a:gd name="connsiteY6" fmla="*/ 742584 h 742584"/>
                <a:gd name="connsiteX7" fmla="*/ 0 w 2884261"/>
                <a:gd name="connsiteY7" fmla="*/ 668326 h 742584"/>
                <a:gd name="connsiteX8" fmla="*/ 0 w 2884261"/>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84261" h="742584">
                  <a:moveTo>
                    <a:pt x="0" y="74258"/>
                  </a:moveTo>
                  <a:cubicBezTo>
                    <a:pt x="0" y="33246"/>
                    <a:pt x="33246" y="0"/>
                    <a:pt x="74258" y="0"/>
                  </a:cubicBezTo>
                  <a:lnTo>
                    <a:pt x="2810003" y="0"/>
                  </a:lnTo>
                  <a:cubicBezTo>
                    <a:pt x="2851015" y="0"/>
                    <a:pt x="2884261" y="33246"/>
                    <a:pt x="2884261" y="74258"/>
                  </a:cubicBezTo>
                  <a:lnTo>
                    <a:pt x="2884261" y="668326"/>
                  </a:lnTo>
                  <a:cubicBezTo>
                    <a:pt x="2884261" y="709338"/>
                    <a:pt x="2851015" y="742584"/>
                    <a:pt x="2810003"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090" tIns="75090" rIns="75090" bIns="75090" numCol="1" spcCol="1270" anchor="ctr" anchorCtr="0">
              <a:noAutofit/>
            </a:bodyPr>
            <a:lstStyle/>
            <a:p>
              <a:pPr marL="0" lvl="0" indent="0" algn="ctr" defTabSz="622300">
                <a:lnSpc>
                  <a:spcPct val="90000"/>
                </a:lnSpc>
                <a:spcBef>
                  <a:spcPct val="0"/>
                </a:spcBef>
                <a:spcAft>
                  <a:spcPct val="35000"/>
                </a:spcAft>
                <a:buNone/>
              </a:pPr>
              <a:r>
                <a:rPr lang="lv-LV" sz="2000" kern="1200" dirty="0">
                  <a:solidFill>
                    <a:srgbClr val="000000"/>
                  </a:solidFill>
                </a:rPr>
                <a:t>Piemēro obligāti no 2025.gada 1.maija</a:t>
              </a:r>
              <a:endParaRPr lang="en-US" sz="2000" kern="1200" dirty="0">
                <a:solidFill>
                  <a:srgbClr val="000000"/>
                </a:solidFill>
              </a:endParaRPr>
            </a:p>
          </p:txBody>
        </p:sp>
      </p:grpSp>
      <p:sp>
        <p:nvSpPr>
          <p:cNvPr id="5" name="Slide Number Placeholder 4">
            <a:extLst>
              <a:ext uri="{FF2B5EF4-FFF2-40B4-BE49-F238E27FC236}">
                <a16:creationId xmlns:a16="http://schemas.microsoft.com/office/drawing/2014/main" id="{4D99C763-2F6B-E2D9-1B8C-D381BCF898B2}"/>
              </a:ext>
            </a:extLst>
          </p:cNvPr>
          <p:cNvSpPr>
            <a:spLocks noGrp="1"/>
          </p:cNvSpPr>
          <p:nvPr>
            <p:ph type="sldNum" sz="quarter" idx="12"/>
          </p:nvPr>
        </p:nvSpPr>
        <p:spPr/>
        <p:txBody>
          <a:bodyPr/>
          <a:lstStyle/>
          <a:p>
            <a:fld id="{8AAB1B8F-52AB-D04E-847A-594D877E5CDA}" type="slidenum">
              <a:rPr lang="en-US" smtClean="0"/>
              <a:pPr/>
              <a:t>4</a:t>
            </a:fld>
            <a:endParaRPr lang="en-US" dirty="0"/>
          </a:p>
        </p:txBody>
      </p:sp>
      <p:sp>
        <p:nvSpPr>
          <p:cNvPr id="26" name="Title 1">
            <a:extLst>
              <a:ext uri="{FF2B5EF4-FFF2-40B4-BE49-F238E27FC236}">
                <a16:creationId xmlns:a16="http://schemas.microsoft.com/office/drawing/2014/main" id="{BD1F89A5-52DC-453E-A805-40EB7EBED634}"/>
              </a:ext>
            </a:extLst>
          </p:cNvPr>
          <p:cNvSpPr>
            <a:spLocks noGrp="1"/>
          </p:cNvSpPr>
          <p:nvPr>
            <p:ph type="title"/>
          </p:nvPr>
        </p:nvSpPr>
        <p:spPr>
          <a:xfrm>
            <a:off x="457200" y="0"/>
            <a:ext cx="8229600" cy="1143000"/>
          </a:xfrm>
        </p:spPr>
        <p:txBody>
          <a:bodyPr>
            <a:normAutofit/>
          </a:bodyPr>
          <a:lstStyle/>
          <a:p>
            <a:r>
              <a:rPr lang="lv-LV" sz="3200" cap="all" dirty="0">
                <a:solidFill>
                  <a:srgbClr val="FFFFFF"/>
                </a:solidFill>
              </a:rPr>
              <a:t>Klasificēšanas un marķēšanas piemērošana</a:t>
            </a:r>
            <a:endParaRPr lang="lv-LV" dirty="0"/>
          </a:p>
        </p:txBody>
      </p:sp>
      <p:grpSp>
        <p:nvGrpSpPr>
          <p:cNvPr id="39" name="Group 38">
            <a:extLst>
              <a:ext uri="{FF2B5EF4-FFF2-40B4-BE49-F238E27FC236}">
                <a16:creationId xmlns:a16="http://schemas.microsoft.com/office/drawing/2014/main" id="{B2D800CC-C8E1-3010-1C39-AA6626458F3C}"/>
              </a:ext>
            </a:extLst>
          </p:cNvPr>
          <p:cNvGrpSpPr/>
          <p:nvPr/>
        </p:nvGrpSpPr>
        <p:grpSpPr>
          <a:xfrm>
            <a:off x="63898" y="3982613"/>
            <a:ext cx="9016201" cy="2373737"/>
            <a:chOff x="63898" y="3878301"/>
            <a:chExt cx="9016201" cy="2373737"/>
          </a:xfrm>
          <a:solidFill>
            <a:srgbClr val="FFC000">
              <a:alpha val="32000"/>
            </a:srgbClr>
          </a:solidFill>
        </p:grpSpPr>
        <p:sp>
          <p:nvSpPr>
            <p:cNvPr id="29" name="Freeform: Shape 28">
              <a:extLst>
                <a:ext uri="{FF2B5EF4-FFF2-40B4-BE49-F238E27FC236}">
                  <a16:creationId xmlns:a16="http://schemas.microsoft.com/office/drawing/2014/main" id="{D9345CEF-9D99-BE29-7DF9-C8908F191539}"/>
                </a:ext>
              </a:extLst>
            </p:cNvPr>
            <p:cNvSpPr/>
            <p:nvPr/>
          </p:nvSpPr>
          <p:spPr>
            <a:xfrm>
              <a:off x="63899" y="3878301"/>
              <a:ext cx="9016200" cy="742584"/>
            </a:xfrm>
            <a:custGeom>
              <a:avLst/>
              <a:gdLst>
                <a:gd name="connsiteX0" fmla="*/ 0 w 9016200"/>
                <a:gd name="connsiteY0" fmla="*/ 74258 h 742584"/>
                <a:gd name="connsiteX1" fmla="*/ 74258 w 9016200"/>
                <a:gd name="connsiteY1" fmla="*/ 0 h 742584"/>
                <a:gd name="connsiteX2" fmla="*/ 8941942 w 9016200"/>
                <a:gd name="connsiteY2" fmla="*/ 0 h 742584"/>
                <a:gd name="connsiteX3" fmla="*/ 9016200 w 9016200"/>
                <a:gd name="connsiteY3" fmla="*/ 74258 h 742584"/>
                <a:gd name="connsiteX4" fmla="*/ 9016200 w 9016200"/>
                <a:gd name="connsiteY4" fmla="*/ 668326 h 742584"/>
                <a:gd name="connsiteX5" fmla="*/ 8941942 w 9016200"/>
                <a:gd name="connsiteY5" fmla="*/ 742584 h 742584"/>
                <a:gd name="connsiteX6" fmla="*/ 74258 w 9016200"/>
                <a:gd name="connsiteY6" fmla="*/ 742584 h 742584"/>
                <a:gd name="connsiteX7" fmla="*/ 0 w 9016200"/>
                <a:gd name="connsiteY7" fmla="*/ 668326 h 742584"/>
                <a:gd name="connsiteX8" fmla="*/ 0 w 9016200"/>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16200" h="742584">
                  <a:moveTo>
                    <a:pt x="0" y="74258"/>
                  </a:moveTo>
                  <a:cubicBezTo>
                    <a:pt x="0" y="33246"/>
                    <a:pt x="33246" y="0"/>
                    <a:pt x="74258" y="0"/>
                  </a:cubicBezTo>
                  <a:lnTo>
                    <a:pt x="8941942" y="0"/>
                  </a:lnTo>
                  <a:cubicBezTo>
                    <a:pt x="8982954" y="0"/>
                    <a:pt x="9016200" y="33246"/>
                    <a:pt x="9016200" y="74258"/>
                  </a:cubicBezTo>
                  <a:lnTo>
                    <a:pt x="9016200" y="668326"/>
                  </a:lnTo>
                  <a:cubicBezTo>
                    <a:pt x="9016200" y="709338"/>
                    <a:pt x="8982954" y="742584"/>
                    <a:pt x="8941942"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3670" tIns="143670" rIns="143670" bIns="143670" numCol="1" spcCol="1270" anchor="ctr" anchorCtr="0">
              <a:noAutofit/>
            </a:bodyPr>
            <a:lstStyle/>
            <a:p>
              <a:pPr marL="0" lvl="0" indent="0" algn="ctr" defTabSz="1422400">
                <a:lnSpc>
                  <a:spcPct val="90000"/>
                </a:lnSpc>
                <a:spcBef>
                  <a:spcPct val="0"/>
                </a:spcBef>
                <a:spcAft>
                  <a:spcPct val="35000"/>
                </a:spcAft>
                <a:buNone/>
              </a:pPr>
              <a:r>
                <a:rPr lang="lv-LV" sz="2400" dirty="0">
                  <a:solidFill>
                    <a:srgbClr val="000000"/>
                  </a:solidFill>
                </a:rPr>
                <a:t>MAISĪJUMI</a:t>
              </a:r>
              <a:endParaRPr lang="en-US" sz="2400" kern="1200" dirty="0">
                <a:solidFill>
                  <a:srgbClr val="000000"/>
                </a:solidFill>
              </a:endParaRPr>
            </a:p>
          </p:txBody>
        </p:sp>
        <p:sp>
          <p:nvSpPr>
            <p:cNvPr id="30" name="Freeform: Shape 29">
              <a:extLst>
                <a:ext uri="{FF2B5EF4-FFF2-40B4-BE49-F238E27FC236}">
                  <a16:creationId xmlns:a16="http://schemas.microsoft.com/office/drawing/2014/main" id="{800DC4C4-F8C4-A75C-3FF5-B8B668776F01}"/>
                </a:ext>
              </a:extLst>
            </p:cNvPr>
            <p:cNvSpPr/>
            <p:nvPr/>
          </p:nvSpPr>
          <p:spPr>
            <a:xfrm>
              <a:off x="63898" y="4679757"/>
              <a:ext cx="5889661" cy="742584"/>
            </a:xfrm>
            <a:custGeom>
              <a:avLst/>
              <a:gdLst>
                <a:gd name="connsiteX0" fmla="*/ 0 w 5889661"/>
                <a:gd name="connsiteY0" fmla="*/ 74258 h 742584"/>
                <a:gd name="connsiteX1" fmla="*/ 74258 w 5889661"/>
                <a:gd name="connsiteY1" fmla="*/ 0 h 742584"/>
                <a:gd name="connsiteX2" fmla="*/ 5815403 w 5889661"/>
                <a:gd name="connsiteY2" fmla="*/ 0 h 742584"/>
                <a:gd name="connsiteX3" fmla="*/ 5889661 w 5889661"/>
                <a:gd name="connsiteY3" fmla="*/ 74258 h 742584"/>
                <a:gd name="connsiteX4" fmla="*/ 5889661 w 5889661"/>
                <a:gd name="connsiteY4" fmla="*/ 668326 h 742584"/>
                <a:gd name="connsiteX5" fmla="*/ 5815403 w 5889661"/>
                <a:gd name="connsiteY5" fmla="*/ 742584 h 742584"/>
                <a:gd name="connsiteX6" fmla="*/ 74258 w 5889661"/>
                <a:gd name="connsiteY6" fmla="*/ 742584 h 742584"/>
                <a:gd name="connsiteX7" fmla="*/ 0 w 5889661"/>
                <a:gd name="connsiteY7" fmla="*/ 668326 h 742584"/>
                <a:gd name="connsiteX8" fmla="*/ 0 w 5889661"/>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89661" h="742584">
                  <a:moveTo>
                    <a:pt x="0" y="74258"/>
                  </a:moveTo>
                  <a:cubicBezTo>
                    <a:pt x="0" y="33246"/>
                    <a:pt x="33246" y="0"/>
                    <a:pt x="74258" y="0"/>
                  </a:cubicBezTo>
                  <a:lnTo>
                    <a:pt x="5815403" y="0"/>
                  </a:lnTo>
                  <a:cubicBezTo>
                    <a:pt x="5856415" y="0"/>
                    <a:pt x="5889661" y="33246"/>
                    <a:pt x="5889661" y="74258"/>
                  </a:cubicBezTo>
                  <a:lnTo>
                    <a:pt x="5889661" y="668326"/>
                  </a:lnTo>
                  <a:cubicBezTo>
                    <a:pt x="5889661" y="709338"/>
                    <a:pt x="5856415" y="742584"/>
                    <a:pt x="5815403"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140" tIns="94140" rIns="94140" bIns="94140" numCol="1" spcCol="1270" anchor="ctr" anchorCtr="0">
              <a:noAutofit/>
            </a:bodyPr>
            <a:lstStyle/>
            <a:p>
              <a:pPr marL="0" lvl="0" indent="0" algn="ctr" defTabSz="844550">
                <a:lnSpc>
                  <a:spcPct val="90000"/>
                </a:lnSpc>
                <a:spcBef>
                  <a:spcPct val="0"/>
                </a:spcBef>
                <a:spcAft>
                  <a:spcPct val="35000"/>
                </a:spcAft>
                <a:buNone/>
              </a:pPr>
              <a:r>
                <a:rPr lang="lv-LV" sz="2000" kern="1200" dirty="0">
                  <a:solidFill>
                    <a:srgbClr val="000000"/>
                  </a:solidFill>
                </a:rPr>
                <a:t>Laisti tirgū līdz 2026.gada 1.maijam</a:t>
              </a:r>
              <a:endParaRPr lang="en-US" sz="2000" kern="1200" dirty="0">
                <a:solidFill>
                  <a:srgbClr val="000000"/>
                </a:solidFill>
              </a:endParaRPr>
            </a:p>
          </p:txBody>
        </p:sp>
        <p:sp>
          <p:nvSpPr>
            <p:cNvPr id="31" name="Freeform: Shape 30">
              <a:extLst>
                <a:ext uri="{FF2B5EF4-FFF2-40B4-BE49-F238E27FC236}">
                  <a16:creationId xmlns:a16="http://schemas.microsoft.com/office/drawing/2014/main" id="{A0EA5D5D-F59E-4E4F-67D2-35E21B67941A}"/>
                </a:ext>
              </a:extLst>
            </p:cNvPr>
            <p:cNvSpPr/>
            <p:nvPr/>
          </p:nvSpPr>
          <p:spPr>
            <a:xfrm>
              <a:off x="6195838" y="4673041"/>
              <a:ext cx="2884261" cy="742584"/>
            </a:xfrm>
            <a:custGeom>
              <a:avLst/>
              <a:gdLst>
                <a:gd name="connsiteX0" fmla="*/ 0 w 2884261"/>
                <a:gd name="connsiteY0" fmla="*/ 74258 h 742584"/>
                <a:gd name="connsiteX1" fmla="*/ 74258 w 2884261"/>
                <a:gd name="connsiteY1" fmla="*/ 0 h 742584"/>
                <a:gd name="connsiteX2" fmla="*/ 2810003 w 2884261"/>
                <a:gd name="connsiteY2" fmla="*/ 0 h 742584"/>
                <a:gd name="connsiteX3" fmla="*/ 2884261 w 2884261"/>
                <a:gd name="connsiteY3" fmla="*/ 74258 h 742584"/>
                <a:gd name="connsiteX4" fmla="*/ 2884261 w 2884261"/>
                <a:gd name="connsiteY4" fmla="*/ 668326 h 742584"/>
                <a:gd name="connsiteX5" fmla="*/ 2810003 w 2884261"/>
                <a:gd name="connsiteY5" fmla="*/ 742584 h 742584"/>
                <a:gd name="connsiteX6" fmla="*/ 74258 w 2884261"/>
                <a:gd name="connsiteY6" fmla="*/ 742584 h 742584"/>
                <a:gd name="connsiteX7" fmla="*/ 0 w 2884261"/>
                <a:gd name="connsiteY7" fmla="*/ 668326 h 742584"/>
                <a:gd name="connsiteX8" fmla="*/ 0 w 2884261"/>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84261" h="742584">
                  <a:moveTo>
                    <a:pt x="0" y="74258"/>
                  </a:moveTo>
                  <a:cubicBezTo>
                    <a:pt x="0" y="33246"/>
                    <a:pt x="33246" y="0"/>
                    <a:pt x="74258" y="0"/>
                  </a:cubicBezTo>
                  <a:lnTo>
                    <a:pt x="2810003" y="0"/>
                  </a:lnTo>
                  <a:cubicBezTo>
                    <a:pt x="2851015" y="0"/>
                    <a:pt x="2884261" y="33246"/>
                    <a:pt x="2884261" y="74258"/>
                  </a:cubicBezTo>
                  <a:lnTo>
                    <a:pt x="2884261" y="668326"/>
                  </a:lnTo>
                  <a:cubicBezTo>
                    <a:pt x="2884261" y="709338"/>
                    <a:pt x="2851015" y="742584"/>
                    <a:pt x="2810003"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140" tIns="94140" rIns="94140" bIns="94140" numCol="1" spcCol="1270" anchor="ctr" anchorCtr="0">
              <a:noAutofit/>
            </a:bodyPr>
            <a:lstStyle/>
            <a:p>
              <a:pPr marL="0" lvl="0" indent="0" algn="ctr" defTabSz="844550">
                <a:lnSpc>
                  <a:spcPct val="90000"/>
                </a:lnSpc>
                <a:spcBef>
                  <a:spcPct val="0"/>
                </a:spcBef>
                <a:spcAft>
                  <a:spcPct val="35000"/>
                </a:spcAft>
                <a:buNone/>
              </a:pPr>
              <a:r>
                <a:rPr lang="lv-LV" sz="2000" kern="1200" dirty="0">
                  <a:solidFill>
                    <a:srgbClr val="000000"/>
                  </a:solidFill>
                </a:rPr>
                <a:t>Laisti tirgū pēc 2026.gada 1.maija</a:t>
              </a:r>
              <a:endParaRPr lang="en-US" sz="2000" kern="1200" dirty="0">
                <a:solidFill>
                  <a:srgbClr val="000000"/>
                </a:solidFill>
              </a:endParaRPr>
            </a:p>
          </p:txBody>
        </p:sp>
        <p:sp>
          <p:nvSpPr>
            <p:cNvPr id="33" name="Freeform: Shape 32">
              <a:extLst>
                <a:ext uri="{FF2B5EF4-FFF2-40B4-BE49-F238E27FC236}">
                  <a16:creationId xmlns:a16="http://schemas.microsoft.com/office/drawing/2014/main" id="{C967BA32-0477-8FCF-D39F-32F2BD36861B}"/>
                </a:ext>
              </a:extLst>
            </p:cNvPr>
            <p:cNvSpPr/>
            <p:nvPr/>
          </p:nvSpPr>
          <p:spPr>
            <a:xfrm>
              <a:off x="63898" y="5509454"/>
              <a:ext cx="5889661" cy="742584"/>
            </a:xfrm>
            <a:custGeom>
              <a:avLst/>
              <a:gdLst>
                <a:gd name="connsiteX0" fmla="*/ 0 w 2884261"/>
                <a:gd name="connsiteY0" fmla="*/ 74258 h 742584"/>
                <a:gd name="connsiteX1" fmla="*/ 74258 w 2884261"/>
                <a:gd name="connsiteY1" fmla="*/ 0 h 742584"/>
                <a:gd name="connsiteX2" fmla="*/ 2810003 w 2884261"/>
                <a:gd name="connsiteY2" fmla="*/ 0 h 742584"/>
                <a:gd name="connsiteX3" fmla="*/ 2884261 w 2884261"/>
                <a:gd name="connsiteY3" fmla="*/ 74258 h 742584"/>
                <a:gd name="connsiteX4" fmla="*/ 2884261 w 2884261"/>
                <a:gd name="connsiteY4" fmla="*/ 668326 h 742584"/>
                <a:gd name="connsiteX5" fmla="*/ 2810003 w 2884261"/>
                <a:gd name="connsiteY5" fmla="*/ 742584 h 742584"/>
                <a:gd name="connsiteX6" fmla="*/ 74258 w 2884261"/>
                <a:gd name="connsiteY6" fmla="*/ 742584 h 742584"/>
                <a:gd name="connsiteX7" fmla="*/ 0 w 2884261"/>
                <a:gd name="connsiteY7" fmla="*/ 668326 h 742584"/>
                <a:gd name="connsiteX8" fmla="*/ 0 w 2884261"/>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84261" h="742584">
                  <a:moveTo>
                    <a:pt x="0" y="74258"/>
                  </a:moveTo>
                  <a:cubicBezTo>
                    <a:pt x="0" y="33246"/>
                    <a:pt x="33246" y="0"/>
                    <a:pt x="74258" y="0"/>
                  </a:cubicBezTo>
                  <a:lnTo>
                    <a:pt x="2810003" y="0"/>
                  </a:lnTo>
                  <a:cubicBezTo>
                    <a:pt x="2851015" y="0"/>
                    <a:pt x="2884261" y="33246"/>
                    <a:pt x="2884261" y="74258"/>
                  </a:cubicBezTo>
                  <a:lnTo>
                    <a:pt x="2884261" y="668326"/>
                  </a:lnTo>
                  <a:cubicBezTo>
                    <a:pt x="2884261" y="709338"/>
                    <a:pt x="2851015" y="742584"/>
                    <a:pt x="2810003"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090" tIns="75090" rIns="75090" bIns="75090" numCol="1" spcCol="1270" anchor="ctr" anchorCtr="0">
              <a:noAutofit/>
            </a:bodyPr>
            <a:lstStyle/>
            <a:p>
              <a:pPr marL="0" lvl="0" indent="0" algn="ctr" defTabSz="622300">
                <a:lnSpc>
                  <a:spcPct val="90000"/>
                </a:lnSpc>
                <a:spcBef>
                  <a:spcPct val="0"/>
                </a:spcBef>
                <a:spcAft>
                  <a:spcPct val="35000"/>
                </a:spcAft>
                <a:buNone/>
              </a:pPr>
              <a:r>
                <a:rPr lang="lv-LV" sz="2000" kern="1200" dirty="0">
                  <a:solidFill>
                    <a:srgbClr val="000000"/>
                  </a:solidFill>
                </a:rPr>
                <a:t>Piemēro obligāti no  2028.gada 1.maija</a:t>
              </a:r>
              <a:endParaRPr lang="en-US" sz="2000" kern="1200" dirty="0">
                <a:solidFill>
                  <a:srgbClr val="000000"/>
                </a:solidFill>
              </a:endParaRPr>
            </a:p>
          </p:txBody>
        </p:sp>
        <p:sp>
          <p:nvSpPr>
            <p:cNvPr id="34" name="Freeform: Shape 33">
              <a:extLst>
                <a:ext uri="{FF2B5EF4-FFF2-40B4-BE49-F238E27FC236}">
                  <a16:creationId xmlns:a16="http://schemas.microsoft.com/office/drawing/2014/main" id="{5928B9B7-9516-4ADD-9A04-55CCAD57D305}"/>
                </a:ext>
              </a:extLst>
            </p:cNvPr>
            <p:cNvSpPr/>
            <p:nvPr/>
          </p:nvSpPr>
          <p:spPr>
            <a:xfrm>
              <a:off x="6195838" y="5509454"/>
              <a:ext cx="2884261" cy="742584"/>
            </a:xfrm>
            <a:custGeom>
              <a:avLst/>
              <a:gdLst>
                <a:gd name="connsiteX0" fmla="*/ 0 w 2884261"/>
                <a:gd name="connsiteY0" fmla="*/ 74258 h 742584"/>
                <a:gd name="connsiteX1" fmla="*/ 74258 w 2884261"/>
                <a:gd name="connsiteY1" fmla="*/ 0 h 742584"/>
                <a:gd name="connsiteX2" fmla="*/ 2810003 w 2884261"/>
                <a:gd name="connsiteY2" fmla="*/ 0 h 742584"/>
                <a:gd name="connsiteX3" fmla="*/ 2884261 w 2884261"/>
                <a:gd name="connsiteY3" fmla="*/ 74258 h 742584"/>
                <a:gd name="connsiteX4" fmla="*/ 2884261 w 2884261"/>
                <a:gd name="connsiteY4" fmla="*/ 668326 h 742584"/>
                <a:gd name="connsiteX5" fmla="*/ 2810003 w 2884261"/>
                <a:gd name="connsiteY5" fmla="*/ 742584 h 742584"/>
                <a:gd name="connsiteX6" fmla="*/ 74258 w 2884261"/>
                <a:gd name="connsiteY6" fmla="*/ 742584 h 742584"/>
                <a:gd name="connsiteX7" fmla="*/ 0 w 2884261"/>
                <a:gd name="connsiteY7" fmla="*/ 668326 h 742584"/>
                <a:gd name="connsiteX8" fmla="*/ 0 w 2884261"/>
                <a:gd name="connsiteY8" fmla="*/ 74258 h 7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84261" h="742584">
                  <a:moveTo>
                    <a:pt x="0" y="74258"/>
                  </a:moveTo>
                  <a:cubicBezTo>
                    <a:pt x="0" y="33246"/>
                    <a:pt x="33246" y="0"/>
                    <a:pt x="74258" y="0"/>
                  </a:cubicBezTo>
                  <a:lnTo>
                    <a:pt x="2810003" y="0"/>
                  </a:lnTo>
                  <a:cubicBezTo>
                    <a:pt x="2851015" y="0"/>
                    <a:pt x="2884261" y="33246"/>
                    <a:pt x="2884261" y="74258"/>
                  </a:cubicBezTo>
                  <a:lnTo>
                    <a:pt x="2884261" y="668326"/>
                  </a:lnTo>
                  <a:cubicBezTo>
                    <a:pt x="2884261" y="709338"/>
                    <a:pt x="2851015" y="742584"/>
                    <a:pt x="2810003" y="742584"/>
                  </a:cubicBezTo>
                  <a:lnTo>
                    <a:pt x="74258" y="742584"/>
                  </a:lnTo>
                  <a:cubicBezTo>
                    <a:pt x="33246" y="742584"/>
                    <a:pt x="0" y="709338"/>
                    <a:pt x="0" y="668326"/>
                  </a:cubicBezTo>
                  <a:lnTo>
                    <a:pt x="0" y="74258"/>
                  </a:ln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090" tIns="75090" rIns="75090" bIns="75090" numCol="1" spcCol="1270" anchor="ctr" anchorCtr="0">
              <a:noAutofit/>
            </a:bodyPr>
            <a:lstStyle/>
            <a:p>
              <a:pPr marL="0" lvl="0" indent="0" algn="ctr" defTabSz="622300">
                <a:lnSpc>
                  <a:spcPct val="90000"/>
                </a:lnSpc>
                <a:spcBef>
                  <a:spcPct val="0"/>
                </a:spcBef>
                <a:spcAft>
                  <a:spcPct val="35000"/>
                </a:spcAft>
                <a:buNone/>
              </a:pPr>
              <a:r>
                <a:rPr lang="lv-LV" sz="2000" kern="1200" dirty="0">
                  <a:solidFill>
                    <a:srgbClr val="000000"/>
                  </a:solidFill>
                </a:rPr>
                <a:t>Piemēro obligāti no 2026.gada 1.maija</a:t>
              </a:r>
              <a:endParaRPr lang="en-US" sz="2000" kern="1200" dirty="0">
                <a:solidFill>
                  <a:srgbClr val="000000"/>
                </a:solidFill>
              </a:endParaRPr>
            </a:p>
          </p:txBody>
        </p:sp>
      </p:grpSp>
    </p:spTree>
    <p:extLst>
      <p:ext uri="{BB962C8B-B14F-4D97-AF65-F5344CB8AC3E}">
        <p14:creationId xmlns:p14="http://schemas.microsoft.com/office/powerpoint/2010/main" val="6593375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0"/>
            <a:ext cx="8229600" cy="1143000"/>
          </a:xfrm>
        </p:spPr>
        <p:txBody>
          <a:bodyPr>
            <a:normAutofit/>
          </a:bodyPr>
          <a:lstStyle/>
          <a:p>
            <a:r>
              <a:rPr lang="lv-LV" sz="3200">
                <a:solidFill>
                  <a:schemeClr val="bg1"/>
                </a:solidFill>
              </a:rPr>
              <a:t>ETIĶETES FORMATĒJUMS</a:t>
            </a:r>
          </a:p>
        </p:txBody>
      </p:sp>
      <p:sp>
        <p:nvSpPr>
          <p:cNvPr id="6" name="Slide Number Placeholder 5"/>
          <p:cNvSpPr>
            <a:spLocks noGrp="1"/>
          </p:cNvSpPr>
          <p:nvPr>
            <p:ph type="sldNum" sz="quarter" idx="12"/>
          </p:nvPr>
        </p:nvSpPr>
        <p:spPr/>
        <p:txBody>
          <a:bodyPr/>
          <a:lstStyle/>
          <a:p>
            <a:fld id="{8AAB1B8F-52AB-D04E-847A-594D877E5CDA}" type="slidenum">
              <a:rPr lang="en-US" smtClean="0"/>
              <a:pPr/>
              <a:t>5</a:t>
            </a:fld>
            <a:endParaRPr lang="en-US"/>
          </a:p>
        </p:txBody>
      </p:sp>
      <p:sp>
        <p:nvSpPr>
          <p:cNvPr id="9" name="Content Placeholder 8">
            <a:extLst>
              <a:ext uri="{FF2B5EF4-FFF2-40B4-BE49-F238E27FC236}">
                <a16:creationId xmlns:a16="http://schemas.microsoft.com/office/drawing/2014/main" id="{1C6AC66D-2707-FB95-4F16-8B26A82621FF}"/>
              </a:ext>
            </a:extLst>
          </p:cNvPr>
          <p:cNvSpPr>
            <a:spLocks noGrp="1"/>
          </p:cNvSpPr>
          <p:nvPr>
            <p:ph idx="1"/>
          </p:nvPr>
        </p:nvSpPr>
        <p:spPr>
          <a:xfrm>
            <a:off x="90311" y="1399822"/>
            <a:ext cx="9053689" cy="4956528"/>
          </a:xfrm>
        </p:spPr>
        <p:txBody>
          <a:bodyPr>
            <a:normAutofit fontScale="92500" lnSpcReduction="20000"/>
          </a:bodyPr>
          <a:lstStyle/>
          <a:p>
            <a:r>
              <a:rPr lang="lv-LV" sz="2600"/>
              <a:t>Minimālais fonta izmērs atkarībā no iepakojuma tilpuma;</a:t>
            </a:r>
          </a:p>
          <a:p>
            <a:pPr>
              <a:lnSpc>
                <a:spcPct val="150000"/>
              </a:lnSpc>
              <a:buFont typeface="Arial" panose="020B0604020202020204" pitchFamily="34" charset="0"/>
              <a:buChar char="•"/>
            </a:pPr>
            <a:r>
              <a:rPr lang="lv-LV" sz="2600">
                <a:solidFill>
                  <a:schemeClr val="accent4">
                    <a:lumMod val="10000"/>
                  </a:schemeClr>
                </a:solidFill>
              </a:rPr>
              <a:t>Melns teksts uz balta fona</a:t>
            </a:r>
            <a:r>
              <a:rPr lang="lv-LV" sz="2600"/>
              <a:t>;</a:t>
            </a:r>
          </a:p>
          <a:p>
            <a:pPr>
              <a:lnSpc>
                <a:spcPct val="150000"/>
              </a:lnSpc>
              <a:buFont typeface="Arial" panose="020B0604020202020204" pitchFamily="34" charset="0"/>
              <a:buChar char="•"/>
            </a:pPr>
            <a:r>
              <a:rPr lang="lv-LV" sz="2600"/>
              <a:t>Izmanto vienu, viegli salasāmu un </a:t>
            </a:r>
            <a:r>
              <a:rPr lang="lv-LV" sz="2600" u="sng"/>
              <a:t>bez serifiem</a:t>
            </a:r>
            <a:r>
              <a:rPr lang="lv-LV" sz="2600"/>
              <a:t> veidotu fontu;</a:t>
            </a:r>
          </a:p>
          <a:p>
            <a:pPr marL="0" indent="0">
              <a:lnSpc>
                <a:spcPct val="150000"/>
              </a:lnSpc>
              <a:buNone/>
            </a:pPr>
            <a:r>
              <a:rPr lang="lv-LV" sz="2400"/>
              <a:t>                                                         </a:t>
            </a:r>
            <a:r>
              <a:rPr lang="lv-LV" sz="4300" strike="sngStrike" err="1">
                <a:solidFill>
                  <a:srgbClr val="000000"/>
                </a:solidFill>
                <a:latin typeface="Times New Roman" panose="02020603050405020304" pitchFamily="18" charset="0"/>
                <a:cs typeface="Times New Roman" panose="02020603050405020304" pitchFamily="18" charset="0"/>
              </a:rPr>
              <a:t>Times</a:t>
            </a:r>
            <a:r>
              <a:rPr lang="lv-LV" sz="4300" strike="sngStrike">
                <a:solidFill>
                  <a:srgbClr val="000000"/>
                </a:solidFill>
                <a:latin typeface="Times New Roman" panose="02020603050405020304" pitchFamily="18" charset="0"/>
                <a:cs typeface="Times New Roman" panose="02020603050405020304" pitchFamily="18" charset="0"/>
              </a:rPr>
              <a:t> </a:t>
            </a:r>
            <a:r>
              <a:rPr lang="lv-LV" sz="4300" strike="sngStrike" err="1">
                <a:solidFill>
                  <a:srgbClr val="000000"/>
                </a:solidFill>
                <a:latin typeface="Times New Roman" panose="02020603050405020304" pitchFamily="18" charset="0"/>
                <a:cs typeface="Times New Roman" panose="02020603050405020304" pitchFamily="18" charset="0"/>
              </a:rPr>
              <a:t>New</a:t>
            </a:r>
            <a:r>
              <a:rPr lang="lv-LV" sz="4300" strike="sngStrike">
                <a:solidFill>
                  <a:srgbClr val="000000"/>
                </a:solidFill>
                <a:latin typeface="Times New Roman" panose="02020603050405020304" pitchFamily="18" charset="0"/>
                <a:cs typeface="Times New Roman" panose="02020603050405020304" pitchFamily="18" charset="0"/>
              </a:rPr>
              <a:t> </a:t>
            </a:r>
            <a:r>
              <a:rPr lang="lv-LV" sz="4300" strike="sngStrike" err="1">
                <a:solidFill>
                  <a:srgbClr val="000000"/>
                </a:solidFill>
                <a:latin typeface="Times New Roman" panose="02020603050405020304" pitchFamily="18" charset="0"/>
                <a:cs typeface="Times New Roman" panose="02020603050405020304" pitchFamily="18" charset="0"/>
              </a:rPr>
              <a:t>Roman</a:t>
            </a:r>
            <a:endParaRPr lang="lv-LV" sz="4300" strike="sngStrike">
              <a:solidFill>
                <a:srgbClr val="000000"/>
              </a:solidFill>
            </a:endParaRPr>
          </a:p>
          <a:p>
            <a:pPr marL="0" indent="0">
              <a:lnSpc>
                <a:spcPct val="150000"/>
              </a:lnSpc>
              <a:buNone/>
            </a:pPr>
            <a:endParaRPr lang="lv-LV" sz="2800"/>
          </a:p>
          <a:p>
            <a:pPr>
              <a:lnSpc>
                <a:spcPct val="150000"/>
              </a:lnSpc>
            </a:pPr>
            <a:r>
              <a:rPr lang="lv-LV" sz="2800"/>
              <a:t> </a:t>
            </a:r>
            <a:r>
              <a:rPr lang="lv-LV" sz="2600"/>
              <a:t>Burtu atstarpe un atstatums starp rindām atbilstoši izvēlētajam fontam.</a:t>
            </a:r>
          </a:p>
          <a:p>
            <a:pPr marL="0" indent="0">
              <a:buNone/>
            </a:pPr>
            <a:endParaRPr lang="lv-LV" sz="2400"/>
          </a:p>
          <a:p>
            <a:pPr marL="0" indent="0">
              <a:lnSpc>
                <a:spcPct val="150000"/>
              </a:lnSpc>
              <a:buNone/>
            </a:pPr>
            <a:r>
              <a:rPr lang="lv-LV" sz="1700"/>
              <a:t>CLP I pielikuma 1.daļa (piemēro no  2027.gada 1.janvāra)</a:t>
            </a:r>
          </a:p>
          <a:p>
            <a:pPr marL="0" indent="0">
              <a:lnSpc>
                <a:spcPct val="150000"/>
              </a:lnSpc>
              <a:buNone/>
            </a:pPr>
            <a:endParaRPr lang="lv-LV" sz="2800"/>
          </a:p>
        </p:txBody>
      </p:sp>
      <p:pic>
        <p:nvPicPr>
          <p:cNvPr id="10" name="Picture 9">
            <a:extLst>
              <a:ext uri="{FF2B5EF4-FFF2-40B4-BE49-F238E27FC236}">
                <a16:creationId xmlns:a16="http://schemas.microsoft.com/office/drawing/2014/main" id="{19D71973-32AA-A8E3-74EE-927FD03A96D0}"/>
              </a:ext>
            </a:extLst>
          </p:cNvPr>
          <p:cNvPicPr>
            <a:picLocks noChangeAspect="1"/>
          </p:cNvPicPr>
          <p:nvPr/>
        </p:nvPicPr>
        <p:blipFill>
          <a:blip r:embed="rId3"/>
          <a:stretch>
            <a:fillRect/>
          </a:stretch>
        </p:blipFill>
        <p:spPr>
          <a:xfrm>
            <a:off x="863598" y="2939635"/>
            <a:ext cx="2743200" cy="97873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innerShdw blurRad="114300">
              <a:prstClr val="black"/>
            </a:innerShdw>
          </a:effectLst>
        </p:spPr>
      </p:pic>
    </p:spTree>
    <p:extLst>
      <p:ext uri="{BB962C8B-B14F-4D97-AF65-F5344CB8AC3E}">
        <p14:creationId xmlns:p14="http://schemas.microsoft.com/office/powerpoint/2010/main" val="22253076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AAB1B8F-52AB-D04E-847A-594D877E5CDA}" type="slidenum">
              <a:rPr lang="en-US" smtClean="0"/>
              <a:pPr/>
              <a:t>6</a:t>
            </a:fld>
            <a:endParaRPr lang="en-US"/>
          </a:p>
        </p:txBody>
      </p:sp>
      <p:sp>
        <p:nvSpPr>
          <p:cNvPr id="3" name="Content Placeholder 2">
            <a:extLst>
              <a:ext uri="{FF2B5EF4-FFF2-40B4-BE49-F238E27FC236}">
                <a16:creationId xmlns:a16="http://schemas.microsoft.com/office/drawing/2014/main" id="{81AF53A8-0188-F1F5-630A-20F5C1469F6D}"/>
              </a:ext>
            </a:extLst>
          </p:cNvPr>
          <p:cNvSpPr>
            <a:spLocks noGrp="1"/>
          </p:cNvSpPr>
          <p:nvPr>
            <p:ph idx="1"/>
          </p:nvPr>
        </p:nvSpPr>
        <p:spPr/>
        <p:txBody>
          <a:bodyPr/>
          <a:lstStyle/>
          <a:p>
            <a:pPr marL="0" indent="0">
              <a:buNone/>
            </a:pPr>
            <a:endParaRPr lang="lv-LV" dirty="0"/>
          </a:p>
          <a:p>
            <a:pPr marL="0" indent="0">
              <a:spcBef>
                <a:spcPts val="0"/>
              </a:spcBef>
              <a:buNone/>
            </a:pPr>
            <a:r>
              <a:rPr lang="lv-LV" dirty="0"/>
              <a:t>- </a:t>
            </a:r>
            <a:r>
              <a:rPr lang="lv-LV" sz="2400" dirty="0"/>
              <a:t>Ne vēlāk kā 6 mēnešu laikā, ja klasifikācija mainās uz nopietnāku, piemēram:</a:t>
            </a:r>
          </a:p>
          <a:p>
            <a:pPr marL="0" indent="0">
              <a:spcBef>
                <a:spcPts val="0"/>
              </a:spcBef>
              <a:buNone/>
            </a:pPr>
            <a:endParaRPr lang="lv-LV" sz="2400" dirty="0"/>
          </a:p>
          <a:p>
            <a:pPr marL="0" indent="0" algn="ctr">
              <a:spcBef>
                <a:spcPts val="0"/>
              </a:spcBef>
              <a:buNone/>
            </a:pPr>
            <a:r>
              <a:rPr lang="lv-LV" sz="2400" dirty="0"/>
              <a:t>Carc.2                             </a:t>
            </a:r>
            <a:r>
              <a:rPr lang="lv-LV" sz="2400" dirty="0" err="1"/>
              <a:t>Carc</a:t>
            </a:r>
            <a:r>
              <a:rPr lang="lv-LV" sz="2400" dirty="0"/>
              <a:t>. 1B</a:t>
            </a:r>
          </a:p>
          <a:p>
            <a:pPr marL="0" indent="0">
              <a:buNone/>
            </a:pPr>
            <a:endParaRPr lang="lv-LV" sz="2400" dirty="0"/>
          </a:p>
          <a:p>
            <a:pPr marL="0" indent="0">
              <a:buNone/>
            </a:pPr>
            <a:endParaRPr lang="lv-LV" sz="2400" dirty="0"/>
          </a:p>
          <a:p>
            <a:pPr>
              <a:buFontTx/>
              <a:buChar char="-"/>
            </a:pPr>
            <a:r>
              <a:rPr lang="lv-LV" sz="2400" dirty="0"/>
              <a:t>Ne vēlāk kā 18 mēnešu laikā citos gadījumos.</a:t>
            </a:r>
          </a:p>
          <a:p>
            <a:pPr marL="0" indent="0">
              <a:buNone/>
            </a:pPr>
            <a:endParaRPr lang="lv-LV" sz="2400" dirty="0"/>
          </a:p>
          <a:p>
            <a:pPr marL="0" indent="0">
              <a:buNone/>
            </a:pPr>
            <a:r>
              <a:rPr lang="lv-LV" sz="1600" dirty="0"/>
              <a:t>CLP 30.pants (piemēro no 2026.gada 1.jūlija)</a:t>
            </a:r>
          </a:p>
        </p:txBody>
      </p:sp>
      <p:sp>
        <p:nvSpPr>
          <p:cNvPr id="8" name="Title 1">
            <a:extLst>
              <a:ext uri="{FF2B5EF4-FFF2-40B4-BE49-F238E27FC236}">
                <a16:creationId xmlns:a16="http://schemas.microsoft.com/office/drawing/2014/main" id="{3EB7687C-CE64-C018-E575-6BA634006429}"/>
              </a:ext>
            </a:extLst>
          </p:cNvPr>
          <p:cNvSpPr>
            <a:spLocks noGrp="1"/>
          </p:cNvSpPr>
          <p:nvPr>
            <p:ph type="title"/>
          </p:nvPr>
        </p:nvSpPr>
        <p:spPr>
          <a:xfrm>
            <a:off x="457200" y="0"/>
            <a:ext cx="8229600" cy="1143000"/>
          </a:xfrm>
        </p:spPr>
        <p:txBody>
          <a:bodyPr>
            <a:normAutofit/>
          </a:bodyPr>
          <a:lstStyle/>
          <a:p>
            <a:r>
              <a:rPr lang="lv-LV" sz="3200">
                <a:solidFill>
                  <a:schemeClr val="bg1"/>
                </a:solidFill>
              </a:rPr>
              <a:t>ETIĶETES INFORMĀCIJAS ATJAUNINĀŠANA</a:t>
            </a:r>
          </a:p>
        </p:txBody>
      </p:sp>
      <p:sp>
        <p:nvSpPr>
          <p:cNvPr id="9" name="Arrow: Right 8">
            <a:extLst>
              <a:ext uri="{FF2B5EF4-FFF2-40B4-BE49-F238E27FC236}">
                <a16:creationId xmlns:a16="http://schemas.microsoft.com/office/drawing/2014/main" id="{9D0643FD-942F-0842-0DD2-C8E80FACD22E}"/>
              </a:ext>
            </a:extLst>
          </p:cNvPr>
          <p:cNvSpPr/>
          <p:nvPr/>
        </p:nvSpPr>
        <p:spPr>
          <a:xfrm>
            <a:off x="3634317" y="3429000"/>
            <a:ext cx="1691640" cy="213360"/>
          </a:xfrm>
          <a:prstGeom prst="rightArrow">
            <a:avLst/>
          </a:prstGeom>
          <a:gradFill>
            <a:gsLst>
              <a:gs pos="0">
                <a:srgbClr val="FF0000"/>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0000"/>
              </a:solidFill>
              <a:highlight>
                <a:srgbClr val="FF0000"/>
              </a:highlight>
            </a:endParaRPr>
          </a:p>
        </p:txBody>
      </p:sp>
    </p:spTree>
    <p:extLst>
      <p:ext uri="{BB962C8B-B14F-4D97-AF65-F5344CB8AC3E}">
        <p14:creationId xmlns:p14="http://schemas.microsoft.com/office/powerpoint/2010/main" val="14395787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0"/>
            <a:ext cx="8229600" cy="1143000"/>
          </a:xfrm>
        </p:spPr>
        <p:txBody>
          <a:bodyPr>
            <a:normAutofit/>
          </a:bodyPr>
          <a:lstStyle/>
          <a:p>
            <a:r>
              <a:rPr lang="lv-LV" sz="3200">
                <a:solidFill>
                  <a:schemeClr val="bg1"/>
                </a:solidFill>
              </a:rPr>
              <a:t>ATLOKĀMĀS UN DIGITĀLĀS ETIĶETES</a:t>
            </a:r>
          </a:p>
        </p:txBody>
      </p:sp>
      <p:sp>
        <p:nvSpPr>
          <p:cNvPr id="6" name="Slide Number Placeholder 5"/>
          <p:cNvSpPr>
            <a:spLocks noGrp="1"/>
          </p:cNvSpPr>
          <p:nvPr>
            <p:ph type="sldNum" sz="quarter" idx="12"/>
          </p:nvPr>
        </p:nvSpPr>
        <p:spPr/>
        <p:txBody>
          <a:bodyPr/>
          <a:lstStyle/>
          <a:p>
            <a:fld id="{8AAB1B8F-52AB-D04E-847A-594D877E5CDA}" type="slidenum">
              <a:rPr lang="en-US" smtClean="0"/>
              <a:pPr/>
              <a:t>7</a:t>
            </a:fld>
            <a:endParaRPr lang="en-US"/>
          </a:p>
        </p:txBody>
      </p:sp>
      <p:sp>
        <p:nvSpPr>
          <p:cNvPr id="3" name="Content Placeholder 2">
            <a:extLst>
              <a:ext uri="{FF2B5EF4-FFF2-40B4-BE49-F238E27FC236}">
                <a16:creationId xmlns:a16="http://schemas.microsoft.com/office/drawing/2014/main" id="{36E97F4B-C9C2-B3D6-185E-D9D2279AF9E0}"/>
              </a:ext>
            </a:extLst>
          </p:cNvPr>
          <p:cNvSpPr>
            <a:spLocks noGrp="1"/>
          </p:cNvSpPr>
          <p:nvPr>
            <p:ph idx="1"/>
          </p:nvPr>
        </p:nvSpPr>
        <p:spPr>
          <a:xfrm>
            <a:off x="457200" y="1337187"/>
            <a:ext cx="8470489" cy="4748981"/>
          </a:xfrm>
        </p:spPr>
        <p:txBody>
          <a:bodyPr>
            <a:normAutofit/>
          </a:bodyPr>
          <a:lstStyle/>
          <a:p>
            <a:pPr marL="0" indent="0">
              <a:buNone/>
            </a:pPr>
            <a:r>
              <a:rPr lang="lv-LV" sz="2400" b="1" dirty="0"/>
              <a:t>Paplašināta atlokāmo etiķešu izmantošana;</a:t>
            </a:r>
          </a:p>
          <a:p>
            <a:pPr marL="0" indent="0">
              <a:buNone/>
            </a:pPr>
            <a:r>
              <a:rPr lang="lv-LV" sz="2400" b="1" dirty="0"/>
              <a:t>Digitālā etiķete līdztekus fiziskajai etiķetei </a:t>
            </a:r>
          </a:p>
          <a:p>
            <a:pPr algn="just">
              <a:spcAft>
                <a:spcPts val="600"/>
              </a:spcAft>
              <a:buFont typeface="Arial" panose="020B0604020202020204" pitchFamily="34" charset="0"/>
              <a:buChar char="•"/>
              <a:tabLst>
                <a:tab pos="457200" algn="l"/>
              </a:tabLst>
            </a:pPr>
            <a:r>
              <a:rPr lang="lv-LV" sz="2400" dirty="0"/>
              <a:t>	paredz izmantot digitālās etiķetes līdztekus fiziskajām;</a:t>
            </a:r>
            <a:endParaRPr lang="lv-LV" sz="2400" b="1" dirty="0"/>
          </a:p>
          <a:p>
            <a:pPr algn="just">
              <a:spcAft>
                <a:spcPts val="600"/>
              </a:spcAft>
              <a:buFont typeface="Arial" panose="020B0604020202020204" pitchFamily="34" charset="0"/>
              <a:buChar char="•"/>
              <a:tabLst>
                <a:tab pos="457200" algn="l"/>
              </a:tabLst>
            </a:pPr>
            <a:r>
              <a:rPr lang="lv-LV" sz="2400" dirty="0"/>
              <a:t>	līdztekus 17.panta elementiem var iekļaut 		papildinformāciju par bīstamību u.c. ;</a:t>
            </a:r>
          </a:p>
          <a:p>
            <a:pPr algn="just">
              <a:spcAft>
                <a:spcPts val="600"/>
              </a:spcAft>
              <a:buFont typeface="Arial" panose="020B0604020202020204" pitchFamily="34" charset="0"/>
              <a:buChar char="•"/>
              <a:tabLst>
                <a:tab pos="457200" algn="l"/>
              </a:tabLst>
            </a:pPr>
            <a:r>
              <a:rPr lang="lv-LV" sz="2400" dirty="0"/>
              <a:t>	jābūt pieejamai bez maksas, bez nepieciešamības 	lejupielādēt atsevišķas lietotnes;</a:t>
            </a:r>
          </a:p>
          <a:p>
            <a:pPr algn="just">
              <a:buFont typeface="Arial" panose="020B0604020202020204" pitchFamily="34" charset="0"/>
              <a:buChar char="•"/>
              <a:tabLst>
                <a:tab pos="457200" algn="l"/>
              </a:tabLst>
            </a:pPr>
            <a:r>
              <a:rPr lang="lv-LV" sz="2400" dirty="0"/>
              <a:t>	uz fiziskās etiķetes norāde “sīkāka informācija par 	bīstamību ir pieejama tiešsaistē” vai līdzīga norāde.</a:t>
            </a:r>
          </a:p>
          <a:p>
            <a:pPr marL="0" indent="0">
              <a:buNone/>
            </a:pPr>
            <a:endParaRPr lang="lv-LV" sz="2400" dirty="0"/>
          </a:p>
          <a:p>
            <a:pPr marL="0" indent="0">
              <a:buNone/>
            </a:pPr>
            <a:r>
              <a:rPr lang="lv-LV" sz="1700" dirty="0"/>
              <a:t>CLP 31.panta 1.punkts,  34. a un b pants (piemēro no 2026.gada 1.jūlija)</a:t>
            </a:r>
          </a:p>
        </p:txBody>
      </p:sp>
    </p:spTree>
    <p:extLst>
      <p:ext uri="{BB962C8B-B14F-4D97-AF65-F5344CB8AC3E}">
        <p14:creationId xmlns:p14="http://schemas.microsoft.com/office/powerpoint/2010/main" val="14413432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0"/>
            <a:ext cx="8229600" cy="1143000"/>
          </a:xfrm>
        </p:spPr>
        <p:txBody>
          <a:bodyPr>
            <a:normAutofit fontScale="90000"/>
          </a:bodyPr>
          <a:lstStyle/>
          <a:p>
            <a:r>
              <a:rPr lang="lv-LV" sz="3600">
                <a:solidFill>
                  <a:schemeClr val="bg1"/>
                </a:solidFill>
              </a:rPr>
              <a:t>ATKĀRTOTAS UZPILDES STACIJAS/</a:t>
            </a:r>
            <a:br>
              <a:rPr lang="lv-LV" sz="3600">
                <a:solidFill>
                  <a:schemeClr val="bg1"/>
                </a:solidFill>
              </a:rPr>
            </a:br>
            <a:r>
              <a:rPr lang="lv-LV" sz="3600">
                <a:solidFill>
                  <a:schemeClr val="bg1"/>
                </a:solidFill>
              </a:rPr>
              <a:t>ATKĀRTOTA UZPILDE</a:t>
            </a:r>
          </a:p>
        </p:txBody>
      </p:sp>
      <p:sp>
        <p:nvSpPr>
          <p:cNvPr id="12" name="Content Placeholder 11">
            <a:extLst>
              <a:ext uri="{FF2B5EF4-FFF2-40B4-BE49-F238E27FC236}">
                <a16:creationId xmlns:a16="http://schemas.microsoft.com/office/drawing/2014/main" id="{6459236E-F50A-B2F5-14BF-EE8A1845D8FF}"/>
              </a:ext>
            </a:extLst>
          </p:cNvPr>
          <p:cNvSpPr>
            <a:spLocks noGrp="1"/>
          </p:cNvSpPr>
          <p:nvPr>
            <p:ph sz="half" idx="1"/>
          </p:nvPr>
        </p:nvSpPr>
        <p:spPr>
          <a:xfrm>
            <a:off x="190499" y="1476374"/>
            <a:ext cx="4305300" cy="5477582"/>
          </a:xfrm>
        </p:spPr>
        <p:txBody>
          <a:bodyPr>
            <a:normAutofit/>
          </a:bodyPr>
          <a:lstStyle/>
          <a:p>
            <a:pPr marL="0" indent="0">
              <a:spcAft>
                <a:spcPts val="600"/>
              </a:spcAft>
              <a:buNone/>
            </a:pPr>
            <a:r>
              <a:rPr lang="lv-LV" sz="2000"/>
              <a:t>- </a:t>
            </a:r>
            <a:r>
              <a:rPr lang="lv-LV" sz="2400"/>
              <a:t>jābūt pieejamām atbilstošām uzlīmējamām etiķetēm;</a:t>
            </a:r>
          </a:p>
          <a:p>
            <a:pPr marL="0" indent="0">
              <a:spcAft>
                <a:spcPts val="600"/>
              </a:spcAft>
              <a:buNone/>
            </a:pPr>
            <a:r>
              <a:rPr lang="lv-LV" sz="2400"/>
              <a:t>- jābūt ieviestiem riska mazināšanas pasākumiem;</a:t>
            </a:r>
          </a:p>
          <a:p>
            <a:pPr marL="0" indent="0">
              <a:spcAft>
                <a:spcPts val="600"/>
              </a:spcAft>
              <a:buNone/>
            </a:pPr>
            <a:r>
              <a:rPr lang="lv-LV" sz="2400"/>
              <a:t>- piegādātājs nodrošina atbalsta un palīdzības sniegšanu;</a:t>
            </a:r>
          </a:p>
          <a:p>
            <a:pPr marL="0" indent="0">
              <a:spcAft>
                <a:spcPts val="600"/>
              </a:spcAft>
              <a:buNone/>
            </a:pPr>
            <a:r>
              <a:rPr lang="lv-LV" sz="2400"/>
              <a:t>- jānovērš vielu un maisījumu savstarpēja kontaminācija;</a:t>
            </a:r>
          </a:p>
          <a:p>
            <a:pPr>
              <a:buFontTx/>
              <a:buChar char="-"/>
            </a:pPr>
            <a:r>
              <a:rPr lang="lv-LV" sz="2400"/>
              <a:t>nodrošināts, ka bērniem tās nav pieejamas</a:t>
            </a:r>
          </a:p>
          <a:p>
            <a:pPr marL="0" indent="0">
              <a:buNone/>
            </a:pPr>
            <a:endParaRPr lang="lv-LV" sz="2400"/>
          </a:p>
          <a:p>
            <a:pPr marL="0" indent="0">
              <a:buNone/>
            </a:pPr>
            <a:r>
              <a:rPr lang="lv-LV" sz="1600"/>
              <a:t>CLP II pielikuma 3.daļas 3.4.iedaļa </a:t>
            </a:r>
          </a:p>
          <a:p>
            <a:pPr marL="0" indent="0">
              <a:buNone/>
            </a:pPr>
            <a:r>
              <a:rPr lang="lv-LV" sz="1600"/>
              <a:t>(piemēro no 2026.g.1.jūlija)</a:t>
            </a:r>
            <a:endParaRPr lang="en-US" sz="1600"/>
          </a:p>
        </p:txBody>
      </p:sp>
      <p:sp>
        <p:nvSpPr>
          <p:cNvPr id="6" name="Slide Number Placeholder 5"/>
          <p:cNvSpPr>
            <a:spLocks noGrp="1"/>
          </p:cNvSpPr>
          <p:nvPr>
            <p:ph type="sldNum" sz="quarter" idx="12"/>
          </p:nvPr>
        </p:nvSpPr>
        <p:spPr/>
        <p:txBody>
          <a:bodyPr/>
          <a:lstStyle/>
          <a:p>
            <a:fld id="{8AAB1B8F-52AB-D04E-847A-594D877E5CDA}" type="slidenum">
              <a:rPr lang="en-US" smtClean="0"/>
              <a:pPr/>
              <a:t>8</a:t>
            </a:fld>
            <a:endParaRPr lang="en-US"/>
          </a:p>
        </p:txBody>
      </p:sp>
      <p:sp>
        <p:nvSpPr>
          <p:cNvPr id="18" name="Content Placeholder 17">
            <a:extLst>
              <a:ext uri="{FF2B5EF4-FFF2-40B4-BE49-F238E27FC236}">
                <a16:creationId xmlns:a16="http://schemas.microsoft.com/office/drawing/2014/main" id="{092F23B7-A138-4CDD-446B-15F5B0F04DA2}"/>
              </a:ext>
            </a:extLst>
          </p:cNvPr>
          <p:cNvSpPr>
            <a:spLocks noGrp="1"/>
          </p:cNvSpPr>
          <p:nvPr>
            <p:ph sz="half" idx="2"/>
          </p:nvPr>
        </p:nvSpPr>
        <p:spPr>
          <a:xfrm>
            <a:off x="4648202" y="1323975"/>
            <a:ext cx="4038600" cy="4525963"/>
          </a:xfrm>
        </p:spPr>
        <p:txBody>
          <a:bodyPr>
            <a:normAutofit/>
          </a:bodyPr>
          <a:lstStyle/>
          <a:p>
            <a:pPr marL="0" indent="0">
              <a:buNone/>
            </a:pPr>
            <a:r>
              <a:rPr lang="lv-LV"/>
              <a:t>		Aizliegts piegādāt:</a:t>
            </a:r>
          </a:p>
          <a:p>
            <a:pPr marL="0" indent="0">
              <a:buNone/>
            </a:pPr>
            <a:endParaRPr lang="en-US"/>
          </a:p>
        </p:txBody>
      </p:sp>
      <p:sp>
        <p:nvSpPr>
          <p:cNvPr id="20" name="Multiplication Sign 19">
            <a:extLst>
              <a:ext uri="{FF2B5EF4-FFF2-40B4-BE49-F238E27FC236}">
                <a16:creationId xmlns:a16="http://schemas.microsoft.com/office/drawing/2014/main" id="{100BB980-B1B5-780C-2B6A-2CC79033BFDF}"/>
              </a:ext>
            </a:extLst>
          </p:cNvPr>
          <p:cNvSpPr/>
          <p:nvPr/>
        </p:nvSpPr>
        <p:spPr>
          <a:xfrm>
            <a:off x="4933952" y="1300559"/>
            <a:ext cx="695325" cy="675482"/>
          </a:xfrm>
          <a:prstGeom prst="mathMultiply">
            <a:avLst/>
          </a:prstGeom>
          <a:gradFill>
            <a:gsLst>
              <a:gs pos="100000">
                <a:srgbClr val="FF0000"/>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Scroll: Horizontal 21">
            <a:extLst>
              <a:ext uri="{FF2B5EF4-FFF2-40B4-BE49-F238E27FC236}">
                <a16:creationId xmlns:a16="http://schemas.microsoft.com/office/drawing/2014/main" id="{5B171170-61CC-194D-AA13-45C968F840BD}"/>
              </a:ext>
            </a:extLst>
          </p:cNvPr>
          <p:cNvSpPr/>
          <p:nvPr/>
        </p:nvSpPr>
        <p:spPr>
          <a:xfrm rot="16200000">
            <a:off x="5235133" y="2239314"/>
            <a:ext cx="3845815" cy="3319270"/>
          </a:xfrm>
          <a:prstGeom prst="horizontalScroll">
            <a:avLst/>
          </a:prstGeom>
          <a:solidFill>
            <a:srgbClr val="FF0000"/>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lv-LV"/>
              <a:t>ED, PBT, CMR, PMT,</a:t>
            </a:r>
          </a:p>
          <a:p>
            <a:pPr algn="ctr"/>
            <a:r>
              <a:rPr lang="lv-LV"/>
              <a:t>STOT SE (visas </a:t>
            </a:r>
            <a:r>
              <a:rPr lang="lv-LV" err="1"/>
              <a:t>kat</a:t>
            </a:r>
            <a:r>
              <a:rPr lang="lv-LV"/>
              <a:t>.), STOT RE (visas </a:t>
            </a:r>
            <a:r>
              <a:rPr lang="lv-LV" err="1"/>
              <a:t>kat</a:t>
            </a:r>
            <a:r>
              <a:rPr lang="lv-LV"/>
              <a:t>.), Uzliesmojošas gāzes/šķidrumi/cietas v.,</a:t>
            </a:r>
          </a:p>
          <a:p>
            <a:pPr algn="ctr"/>
            <a:r>
              <a:rPr lang="lv-LV" err="1"/>
              <a:t>Acute</a:t>
            </a:r>
            <a:r>
              <a:rPr lang="lv-LV"/>
              <a:t> </a:t>
            </a:r>
            <a:r>
              <a:rPr lang="lv-LV" err="1"/>
              <a:t>Tox</a:t>
            </a:r>
            <a:r>
              <a:rPr lang="lv-LV"/>
              <a:t>  (visas </a:t>
            </a:r>
            <a:r>
              <a:rPr lang="lv-LV" err="1"/>
              <a:t>kat</a:t>
            </a:r>
            <a:r>
              <a:rPr lang="lv-LV"/>
              <a:t>.)</a:t>
            </a:r>
          </a:p>
          <a:p>
            <a:pPr algn="ctr"/>
            <a:r>
              <a:rPr lang="lv-LV"/>
              <a:t>Skin </a:t>
            </a:r>
            <a:r>
              <a:rPr lang="lv-LV" err="1"/>
              <a:t>corr</a:t>
            </a:r>
            <a:r>
              <a:rPr lang="lv-LV"/>
              <a:t>. 1,</a:t>
            </a:r>
          </a:p>
          <a:p>
            <a:pPr algn="ctr"/>
            <a:r>
              <a:rPr lang="lv-LV" err="1"/>
              <a:t>Eye</a:t>
            </a:r>
            <a:r>
              <a:rPr lang="lv-LV"/>
              <a:t> Dam./</a:t>
            </a:r>
            <a:r>
              <a:rPr lang="lv-LV" err="1"/>
              <a:t>Eye</a:t>
            </a:r>
            <a:r>
              <a:rPr lang="lv-LV"/>
              <a:t> </a:t>
            </a:r>
            <a:r>
              <a:rPr lang="lv-LV" err="1"/>
              <a:t>Irrit</a:t>
            </a:r>
            <a:r>
              <a:rPr lang="lv-LV"/>
              <a:t>.,</a:t>
            </a:r>
          </a:p>
          <a:p>
            <a:pPr algn="ctr"/>
            <a:r>
              <a:rPr lang="lv-LV"/>
              <a:t>Resp. Sens.(visas </a:t>
            </a:r>
            <a:r>
              <a:rPr lang="lv-LV" err="1"/>
              <a:t>kat</a:t>
            </a:r>
            <a:r>
              <a:rPr lang="lv-LV"/>
              <a:t>.), Skin. Sens. (visas </a:t>
            </a:r>
            <a:r>
              <a:rPr lang="lv-LV" err="1"/>
              <a:t>kat</a:t>
            </a:r>
            <a:r>
              <a:rPr lang="lv-LV"/>
              <a:t>.), </a:t>
            </a:r>
          </a:p>
          <a:p>
            <a:pPr algn="ctr"/>
            <a:r>
              <a:rPr lang="lv-LV" err="1"/>
              <a:t>Asp</a:t>
            </a:r>
            <a:r>
              <a:rPr lang="lv-LV"/>
              <a:t>. </a:t>
            </a:r>
            <a:r>
              <a:rPr lang="lv-LV" err="1"/>
              <a:t>Tox</a:t>
            </a:r>
            <a:r>
              <a:rPr lang="lv-LV"/>
              <a:t>.</a:t>
            </a:r>
            <a:endParaRPr lang="en-US"/>
          </a:p>
        </p:txBody>
      </p:sp>
    </p:spTree>
    <p:extLst>
      <p:ext uri="{BB962C8B-B14F-4D97-AF65-F5344CB8AC3E}">
        <p14:creationId xmlns:p14="http://schemas.microsoft.com/office/powerpoint/2010/main" val="22816101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0"/>
            <a:ext cx="8229600" cy="1143000"/>
          </a:xfrm>
        </p:spPr>
        <p:txBody>
          <a:bodyPr>
            <a:normAutofit/>
          </a:bodyPr>
          <a:lstStyle/>
          <a:p>
            <a:r>
              <a:rPr lang="en-US" sz="3200" cap="all" err="1">
                <a:solidFill>
                  <a:schemeClr val="bg1"/>
                </a:solidFill>
              </a:rPr>
              <a:t>citas</a:t>
            </a:r>
            <a:r>
              <a:rPr lang="lv-LV" sz="3200" cap="all">
                <a:solidFill>
                  <a:schemeClr val="bg1"/>
                </a:solidFill>
              </a:rPr>
              <a:t> </a:t>
            </a:r>
            <a:r>
              <a:rPr lang="lv-LV" sz="3200" cap="all" err="1">
                <a:solidFill>
                  <a:schemeClr val="bg1"/>
                </a:solidFill>
              </a:rPr>
              <a:t>marķēšan</a:t>
            </a:r>
            <a:r>
              <a:rPr lang="en-US" sz="3200" cap="all">
                <a:solidFill>
                  <a:schemeClr val="bg1"/>
                </a:solidFill>
              </a:rPr>
              <a:t>as </a:t>
            </a:r>
            <a:r>
              <a:rPr lang="en-US" sz="3200" cap="all" err="1">
                <a:solidFill>
                  <a:schemeClr val="bg1"/>
                </a:solidFill>
              </a:rPr>
              <a:t>pras</a:t>
            </a:r>
            <a:r>
              <a:rPr lang="lv-LV" sz="3200" cap="all" err="1">
                <a:solidFill>
                  <a:schemeClr val="bg1"/>
                </a:solidFill>
              </a:rPr>
              <a:t>ības</a:t>
            </a:r>
            <a:endParaRPr lang="lv-LV" sz="3200">
              <a:solidFill>
                <a:schemeClr val="bg1"/>
              </a:solidFill>
            </a:endParaRPr>
          </a:p>
        </p:txBody>
      </p:sp>
      <p:sp>
        <p:nvSpPr>
          <p:cNvPr id="6" name="Slide Number Placeholder 5"/>
          <p:cNvSpPr>
            <a:spLocks noGrp="1"/>
          </p:cNvSpPr>
          <p:nvPr>
            <p:ph type="sldNum" sz="quarter" idx="12"/>
          </p:nvPr>
        </p:nvSpPr>
        <p:spPr/>
        <p:txBody>
          <a:bodyPr/>
          <a:lstStyle/>
          <a:p>
            <a:fld id="{8AAB1B8F-52AB-D04E-847A-594D877E5CDA}" type="slidenum">
              <a:rPr lang="en-US" smtClean="0"/>
              <a:pPr/>
              <a:t>9</a:t>
            </a:fld>
            <a:endParaRPr lang="en-US"/>
          </a:p>
        </p:txBody>
      </p:sp>
      <p:sp>
        <p:nvSpPr>
          <p:cNvPr id="4" name="Content Placeholder 3">
            <a:extLst>
              <a:ext uri="{FF2B5EF4-FFF2-40B4-BE49-F238E27FC236}">
                <a16:creationId xmlns:a16="http://schemas.microsoft.com/office/drawing/2014/main" id="{C56AC60A-FCD3-BDD1-9C62-1C85E072C879}"/>
              </a:ext>
            </a:extLst>
          </p:cNvPr>
          <p:cNvSpPr>
            <a:spLocks noGrp="1"/>
          </p:cNvSpPr>
          <p:nvPr>
            <p:ph idx="1"/>
          </p:nvPr>
        </p:nvSpPr>
        <p:spPr>
          <a:xfrm>
            <a:off x="327378" y="1286934"/>
            <a:ext cx="8613422" cy="4839230"/>
          </a:xfrm>
        </p:spPr>
        <p:txBody>
          <a:bodyPr>
            <a:normAutofit fontScale="92500"/>
          </a:bodyPr>
          <a:lstStyle/>
          <a:p>
            <a:pPr marL="0" indent="0">
              <a:lnSpc>
                <a:spcPct val="150000"/>
              </a:lnSpc>
              <a:buNone/>
            </a:pPr>
            <a:r>
              <a:rPr lang="lv-LV" sz="2600"/>
              <a:t>Marķējuma (17.panta elementi) elementi vai etiķetes kopija:</a:t>
            </a:r>
          </a:p>
          <a:p>
            <a:pPr>
              <a:lnSpc>
                <a:spcPct val="150000"/>
              </a:lnSpc>
            </a:pPr>
            <a:r>
              <a:rPr lang="lv-LV" sz="2600"/>
              <a:t>Piegādājot </a:t>
            </a:r>
            <a:r>
              <a:rPr lang="lv-LV" sz="2600" err="1"/>
              <a:t>transportcementu</a:t>
            </a:r>
            <a:r>
              <a:rPr lang="lv-LV" sz="2600"/>
              <a:t> vai </a:t>
            </a:r>
            <a:r>
              <a:rPr lang="lv-LV" sz="2600" err="1"/>
              <a:t>transportbetonu</a:t>
            </a:r>
            <a:r>
              <a:rPr lang="lv-LV" sz="2600"/>
              <a:t> šķidrā veidā;</a:t>
            </a:r>
          </a:p>
          <a:p>
            <a:pPr>
              <a:lnSpc>
                <a:spcPct val="150000"/>
              </a:lnSpc>
            </a:pPr>
            <a:r>
              <a:rPr lang="lv-LV" sz="2600"/>
              <a:t>DUS redzamā vietā uz attiecīgā sūkņa;</a:t>
            </a:r>
          </a:p>
          <a:p>
            <a:pPr>
              <a:lnSpc>
                <a:spcPct val="150000"/>
              </a:lnSpc>
            </a:pPr>
            <a:r>
              <a:rPr lang="lv-LV" sz="2600"/>
              <a:t>Ja DUS paredzēts, ka degvielu var iepildīt līdzņemamā tvertnē, tad nodrošina ar pieejamu etiķeti, lai to varētu piestiprināt uz tvertnes.</a:t>
            </a:r>
          </a:p>
          <a:p>
            <a:pPr marL="0" indent="0">
              <a:lnSpc>
                <a:spcPct val="150000"/>
              </a:lnSpc>
              <a:buNone/>
            </a:pPr>
            <a:endParaRPr lang="lv-LV" sz="2600"/>
          </a:p>
          <a:p>
            <a:pPr marL="0" indent="0">
              <a:lnSpc>
                <a:spcPct val="150000"/>
              </a:lnSpc>
              <a:buNone/>
            </a:pPr>
            <a:r>
              <a:rPr lang="lv-LV" sz="1700"/>
              <a:t>CLP II pielikuma 5 daļa (piemēro no 2026.gada 1.jūlija)</a:t>
            </a:r>
          </a:p>
        </p:txBody>
      </p:sp>
    </p:spTree>
    <p:extLst>
      <p:ext uri="{BB962C8B-B14F-4D97-AF65-F5344CB8AC3E}">
        <p14:creationId xmlns:p14="http://schemas.microsoft.com/office/powerpoint/2010/main" val="29419228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LVGMC 1">
      <a:dk1>
        <a:srgbClr val="0D4A87"/>
      </a:dk1>
      <a:lt1>
        <a:srgbClr val="FFFFFF"/>
      </a:lt1>
      <a:dk2>
        <a:srgbClr val="58585A"/>
      </a:dk2>
      <a:lt2>
        <a:srgbClr val="FFFFFF"/>
      </a:lt2>
      <a:accent1>
        <a:srgbClr val="476698"/>
      </a:accent1>
      <a:accent2>
        <a:srgbClr val="22305F"/>
      </a:accent2>
      <a:accent3>
        <a:srgbClr val="758DB2"/>
      </a:accent3>
      <a:accent4>
        <a:srgbClr val="D1D9DD"/>
      </a:accent4>
      <a:accent5>
        <a:srgbClr val="797978"/>
      </a:accent5>
      <a:accent6>
        <a:srgbClr val="9A9A9A"/>
      </a:accent6>
      <a:hlink>
        <a:srgbClr val="758DB2"/>
      </a:hlink>
      <a:folHlink>
        <a:srgbClr val="DDDDD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ver">
  <a:themeElements>
    <a:clrScheme name="Personnalisée 1">
      <a:dk1>
        <a:srgbClr val="113A6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enSans">
      <a:majorFont>
        <a:latin typeface="Open Sans Semibold"/>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47625">
          <a:solidFill>
            <a:schemeClr val="accent6">
              <a:lumMod val="75000"/>
            </a:schemeClr>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emplate 2_4x3_white background" id="{F2E2C89E-AB0C-4D56-8679-2F48603914E1}" vid="{871D1D54-0666-420E-A068-79459AD295C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420</TotalTime>
  <Words>2111</Words>
  <Application>Microsoft Office PowerPoint</Application>
  <PresentationFormat>On-screen Show (4:3)</PresentationFormat>
  <Paragraphs>224</Paragraphs>
  <Slides>18</Slides>
  <Notes>17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18</vt:i4>
      </vt:variant>
    </vt:vector>
  </HeadingPairs>
  <TitlesOfParts>
    <vt:vector size="23" baseType="lpstr">
      <vt:lpstr>Arial</vt:lpstr>
      <vt:lpstr>Calibri</vt:lpstr>
      <vt:lpstr>Times New Roman</vt:lpstr>
      <vt:lpstr>Office Theme</vt:lpstr>
      <vt:lpstr>Cover</vt:lpstr>
      <vt:lpstr>PowerPoint Presentation</vt:lpstr>
      <vt:lpstr>CLP regulas pārskatīšana</vt:lpstr>
      <vt:lpstr>Jaunās bīstamības klases KOMISIJAS DELEĢĒTĀ REGULA 2023/707</vt:lpstr>
      <vt:lpstr>Klasificēšanas un marķēšanas piemērošana</vt:lpstr>
      <vt:lpstr>ETIĶETES FORMATĒJUMS</vt:lpstr>
      <vt:lpstr>ETIĶETES INFORMĀCIJAS ATJAUNINĀŠANA</vt:lpstr>
      <vt:lpstr>ATLOKĀMĀS UN DIGITĀLĀS ETIĶETES</vt:lpstr>
      <vt:lpstr>ATKĀRTOTAS UZPILDES STACIJAS/ ATKĀRTOTA UZPILDE</vt:lpstr>
      <vt:lpstr>citas marķēšanas prasības</vt:lpstr>
      <vt:lpstr>REKLĀMA UN TĀLPĀRDOŠANA</vt:lpstr>
      <vt:lpstr>HARMONIZĒTĀ VIELU KLASIFIKĀCIJA</vt:lpstr>
      <vt:lpstr>UFI un PCN</vt:lpstr>
      <vt:lpstr>REACH REGULAS AKTUALITĀTES</vt:lpstr>
      <vt:lpstr>MIKROPLASTMAS IEROBEŽOJUMS</vt:lpstr>
      <vt:lpstr>IEROBEŽOJUMA PIEMĒROŠANA</vt:lpstr>
      <vt:lpstr>ZIŅOŠANAS PRASĪBAS</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Andrejs Lavrinovičs</dc:creator>
  <cp:lastModifiedBy>Sandra Matīsa</cp:lastModifiedBy>
  <cp:revision>6</cp:revision>
  <cp:lastPrinted>2023-01-25T15:58:08Z</cp:lastPrinted>
  <dcterms:created xsi:type="dcterms:W3CDTF">2015-02-06T10:22:10Z</dcterms:created>
  <dcterms:modified xsi:type="dcterms:W3CDTF">2025-02-05T19:08:18Z</dcterms:modified>
</cp:coreProperties>
</file>